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70" r:id="rId13"/>
    <p:sldId id="267" r:id="rId14"/>
    <p:sldId id="268" r:id="rId15"/>
    <p:sldId id="269"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9" d="100"/>
          <a:sy n="79" d="100"/>
        </p:scale>
        <p:origin x="-178" y="96"/>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3826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904286"/>
            <a:ext cx="7477601" cy="1916430"/>
          </a:xfrm>
          <a:prstGeom prst="rect">
            <a:avLst/>
          </a:prstGeom>
          <a:noFill/>
          <a:ln/>
        </p:spPr>
        <p:txBody>
          <a:bodyPr wrap="square" rtlCol="0" anchor="t"/>
          <a:lstStyle/>
          <a:p>
            <a:pPr marL="0" indent="0">
              <a:lnSpc>
                <a:spcPts val="7545"/>
              </a:lnSpc>
              <a:buNone/>
            </a:pPr>
            <a:r>
              <a:rPr lang="en-US" sz="6036" b="1" dirty="0">
                <a:solidFill>
                  <a:srgbClr val="FFD9BE"/>
                </a:solidFill>
                <a:latin typeface="Quattrocento" pitchFamily="34" charset="0"/>
                <a:ea typeface="Quattrocento" pitchFamily="34" charset="-122"/>
                <a:cs typeface="Quattrocento" pitchFamily="34" charset="-120"/>
              </a:rPr>
              <a:t>Industrial Site Analysis</a:t>
            </a:r>
            <a:endParaRPr lang="en-US" sz="6036" dirty="0"/>
          </a:p>
        </p:txBody>
      </p:sp>
      <p:sp>
        <p:nvSpPr>
          <p:cNvPr id="6" name="Text 3"/>
          <p:cNvSpPr/>
          <p:nvPr/>
        </p:nvSpPr>
        <p:spPr>
          <a:xfrm>
            <a:off x="833199" y="4153972"/>
            <a:ext cx="7477601" cy="355402"/>
          </a:xfrm>
          <a:prstGeom prst="rect">
            <a:avLst/>
          </a:prstGeom>
          <a:noFill/>
          <a:ln/>
        </p:spPr>
        <p:txBody>
          <a:bodyPr wrap="none" rtlCol="0" anchor="t"/>
          <a:lstStyle/>
          <a:p>
            <a:pPr marL="0" indent="0">
              <a:lnSpc>
                <a:spcPts val="2799"/>
              </a:lnSpc>
              <a:buNone/>
            </a:pPr>
            <a:endParaRPr lang="en-US" sz="1750" dirty="0"/>
          </a:p>
        </p:txBody>
      </p:sp>
      <p:sp>
        <p:nvSpPr>
          <p:cNvPr id="7" name="Text 4"/>
          <p:cNvSpPr/>
          <p:nvPr/>
        </p:nvSpPr>
        <p:spPr>
          <a:xfrm>
            <a:off x="833199" y="4759285"/>
            <a:ext cx="7477601"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KONDETI VENKAT - S20210010125</a:t>
            </a:r>
            <a:endParaRPr lang="en-US" sz="1750" dirty="0"/>
          </a:p>
        </p:txBody>
      </p:sp>
      <p:sp>
        <p:nvSpPr>
          <p:cNvPr id="8" name="Text 5"/>
          <p:cNvSpPr/>
          <p:nvPr/>
        </p:nvSpPr>
        <p:spPr>
          <a:xfrm>
            <a:off x="833199" y="5364599"/>
            <a:ext cx="7477601"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DIVVELA SUMANTH - S20210010067</a:t>
            </a:r>
            <a:endParaRPr lang="en-US" sz="1750" dirty="0"/>
          </a:p>
        </p:txBody>
      </p:sp>
      <p:sp>
        <p:nvSpPr>
          <p:cNvPr id="9" name="Text 6"/>
          <p:cNvSpPr/>
          <p:nvPr/>
        </p:nvSpPr>
        <p:spPr>
          <a:xfrm>
            <a:off x="833199" y="5969913"/>
            <a:ext cx="7477601"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BUKKE PRAJWAL NAIK - S20210010047</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2348389" y="2119551"/>
            <a:ext cx="5554980" cy="694373"/>
          </a:xfrm>
          <a:prstGeom prst="rect">
            <a:avLst/>
          </a:prstGeom>
          <a:noFill/>
          <a:ln/>
        </p:spPr>
        <p:txBody>
          <a:bodyPr wrap="none" rtlCol="0" anchor="t"/>
          <a:lstStyle/>
          <a:p>
            <a:pPr marL="0" indent="0">
              <a:lnSpc>
                <a:spcPts val="5468"/>
              </a:lnSpc>
              <a:buNone/>
            </a:pPr>
            <a:r>
              <a:rPr lang="en-US" sz="4374" dirty="0">
                <a:solidFill>
                  <a:srgbClr val="FFD9BE"/>
                </a:solidFill>
                <a:latin typeface="Quattrocento" pitchFamily="34" charset="0"/>
                <a:ea typeface="Quattrocento" pitchFamily="34" charset="-122"/>
                <a:cs typeface="Quattrocento" pitchFamily="34" charset="-120"/>
              </a:rPr>
              <a:t>Raster Layers</a:t>
            </a:r>
            <a:endParaRPr lang="en-US" sz="4374" dirty="0"/>
          </a:p>
        </p:txBody>
      </p:sp>
      <p:sp>
        <p:nvSpPr>
          <p:cNvPr id="5" name="Shape 3"/>
          <p:cNvSpPr/>
          <p:nvPr/>
        </p:nvSpPr>
        <p:spPr>
          <a:xfrm>
            <a:off x="2667833" y="3258264"/>
            <a:ext cx="27742" cy="2851785"/>
          </a:xfrm>
          <a:prstGeom prst="rect">
            <a:avLst/>
          </a:prstGeom>
          <a:solidFill>
            <a:srgbClr val="EF9C82"/>
          </a:solidFill>
          <a:ln/>
        </p:spPr>
      </p:sp>
      <p:sp>
        <p:nvSpPr>
          <p:cNvPr id="6" name="Shape 4"/>
          <p:cNvSpPr/>
          <p:nvPr/>
        </p:nvSpPr>
        <p:spPr>
          <a:xfrm>
            <a:off x="2931616" y="3667899"/>
            <a:ext cx="777597" cy="27742"/>
          </a:xfrm>
          <a:prstGeom prst="rect">
            <a:avLst/>
          </a:prstGeom>
          <a:solidFill>
            <a:srgbClr val="EF9C82"/>
          </a:solidFill>
          <a:ln/>
        </p:spPr>
      </p:sp>
      <p:sp>
        <p:nvSpPr>
          <p:cNvPr id="7" name="Shape 5"/>
          <p:cNvSpPr/>
          <p:nvPr/>
        </p:nvSpPr>
        <p:spPr>
          <a:xfrm>
            <a:off x="2431673" y="3431857"/>
            <a:ext cx="499943" cy="499943"/>
          </a:xfrm>
          <a:prstGeom prst="roundRect">
            <a:avLst>
              <a:gd name="adj" fmla="val 13333"/>
            </a:avLst>
          </a:prstGeom>
          <a:solidFill>
            <a:srgbClr val="234A49"/>
          </a:solidFill>
          <a:ln/>
        </p:spPr>
      </p:sp>
      <p:sp>
        <p:nvSpPr>
          <p:cNvPr id="8" name="Text 6"/>
          <p:cNvSpPr/>
          <p:nvPr/>
        </p:nvSpPr>
        <p:spPr>
          <a:xfrm>
            <a:off x="2622649" y="3473529"/>
            <a:ext cx="117991" cy="416481"/>
          </a:xfrm>
          <a:prstGeom prst="rect">
            <a:avLst/>
          </a:prstGeom>
          <a:noFill/>
          <a:ln/>
        </p:spPr>
        <p:txBody>
          <a:bodyPr wrap="none" rtlCol="0" anchor="t"/>
          <a:lstStyle/>
          <a:p>
            <a:pPr marL="0" indent="0" algn="ctr">
              <a:lnSpc>
                <a:spcPts val="3281"/>
              </a:lnSpc>
              <a:buNone/>
            </a:pPr>
            <a:r>
              <a:rPr lang="en-US" sz="2624" dirty="0">
                <a:solidFill>
                  <a:srgbClr val="FFD9BE"/>
                </a:solidFill>
                <a:latin typeface="Quattrocento" pitchFamily="34" charset="0"/>
                <a:ea typeface="Quattrocento" pitchFamily="34" charset="-122"/>
                <a:cs typeface="Quattrocento" pitchFamily="34" charset="-120"/>
              </a:rPr>
              <a:t>1</a:t>
            </a:r>
            <a:endParaRPr lang="en-US" sz="2624" dirty="0"/>
          </a:p>
        </p:txBody>
      </p:sp>
      <p:sp>
        <p:nvSpPr>
          <p:cNvPr id="9" name="Text 7"/>
          <p:cNvSpPr/>
          <p:nvPr/>
        </p:nvSpPr>
        <p:spPr>
          <a:xfrm>
            <a:off x="3903702" y="3480435"/>
            <a:ext cx="2882979" cy="347186"/>
          </a:xfrm>
          <a:prstGeom prst="rect">
            <a:avLst/>
          </a:prstGeom>
          <a:noFill/>
          <a:ln/>
        </p:spPr>
        <p:txBody>
          <a:bodyPr wrap="none" rtlCol="0" anchor="t"/>
          <a:lstStyle/>
          <a:p>
            <a:pPr marL="0" indent="0" algn="l">
              <a:lnSpc>
                <a:spcPts val="2734"/>
              </a:lnSpc>
              <a:buNone/>
            </a:pPr>
            <a:r>
              <a:rPr lang="en-US" sz="2187" dirty="0">
                <a:solidFill>
                  <a:srgbClr val="FFD9BE"/>
                </a:solidFill>
                <a:latin typeface="Quattrocento" pitchFamily="34" charset="0"/>
                <a:ea typeface="Quattrocento" pitchFamily="34" charset="-122"/>
                <a:cs typeface="Quattrocento" pitchFamily="34" charset="-120"/>
              </a:rPr>
              <a:t>Digital Elevation Model</a:t>
            </a:r>
            <a:endParaRPr lang="en-US" sz="2187" dirty="0"/>
          </a:p>
        </p:txBody>
      </p:sp>
      <p:sp>
        <p:nvSpPr>
          <p:cNvPr id="10" name="Text 8"/>
          <p:cNvSpPr/>
          <p:nvPr/>
        </p:nvSpPr>
        <p:spPr>
          <a:xfrm>
            <a:off x="3903702" y="3960852"/>
            <a:ext cx="8378190" cy="355402"/>
          </a:xfrm>
          <a:prstGeom prst="rect">
            <a:avLst/>
          </a:prstGeom>
          <a:noFill/>
          <a:ln/>
        </p:spPr>
        <p:txBody>
          <a:bodyPr wrap="none" rtlCol="0" anchor="t"/>
          <a:lstStyle/>
          <a:p>
            <a:pPr marL="0" indent="0" algn="l">
              <a:lnSpc>
                <a:spcPts val="2799"/>
              </a:lnSpc>
              <a:buNone/>
            </a:pPr>
            <a:endParaRPr lang="en-US" sz="1750" dirty="0"/>
          </a:p>
        </p:txBody>
      </p:sp>
      <p:sp>
        <p:nvSpPr>
          <p:cNvPr id="11" name="Shape 9"/>
          <p:cNvSpPr/>
          <p:nvPr/>
        </p:nvSpPr>
        <p:spPr>
          <a:xfrm>
            <a:off x="2931616" y="5204877"/>
            <a:ext cx="777597" cy="27742"/>
          </a:xfrm>
          <a:prstGeom prst="rect">
            <a:avLst/>
          </a:prstGeom>
          <a:solidFill>
            <a:srgbClr val="EF9C82"/>
          </a:solidFill>
          <a:ln/>
        </p:spPr>
      </p:sp>
      <p:sp>
        <p:nvSpPr>
          <p:cNvPr id="12" name="Shape 10"/>
          <p:cNvSpPr/>
          <p:nvPr/>
        </p:nvSpPr>
        <p:spPr>
          <a:xfrm>
            <a:off x="2431673" y="4968835"/>
            <a:ext cx="499943" cy="499943"/>
          </a:xfrm>
          <a:prstGeom prst="roundRect">
            <a:avLst>
              <a:gd name="adj" fmla="val 13333"/>
            </a:avLst>
          </a:prstGeom>
          <a:solidFill>
            <a:srgbClr val="234A49"/>
          </a:solidFill>
          <a:ln/>
        </p:spPr>
      </p:sp>
      <p:sp>
        <p:nvSpPr>
          <p:cNvPr id="13" name="Text 11"/>
          <p:cNvSpPr/>
          <p:nvPr/>
        </p:nvSpPr>
        <p:spPr>
          <a:xfrm>
            <a:off x="2592288" y="5010507"/>
            <a:ext cx="178713" cy="416481"/>
          </a:xfrm>
          <a:prstGeom prst="rect">
            <a:avLst/>
          </a:prstGeom>
          <a:noFill/>
          <a:ln/>
        </p:spPr>
        <p:txBody>
          <a:bodyPr wrap="none" rtlCol="0" anchor="t"/>
          <a:lstStyle/>
          <a:p>
            <a:pPr marL="0" indent="0" algn="ctr">
              <a:lnSpc>
                <a:spcPts val="3281"/>
              </a:lnSpc>
              <a:buNone/>
            </a:pPr>
            <a:r>
              <a:rPr lang="en-US" sz="2624" dirty="0">
                <a:solidFill>
                  <a:srgbClr val="FFD9BE"/>
                </a:solidFill>
                <a:latin typeface="Quattrocento" pitchFamily="34" charset="0"/>
                <a:ea typeface="Quattrocento" pitchFamily="34" charset="-122"/>
                <a:cs typeface="Quattrocento" pitchFamily="34" charset="-120"/>
              </a:rPr>
              <a:t>2</a:t>
            </a:r>
            <a:endParaRPr lang="en-US" sz="2624" dirty="0"/>
          </a:p>
        </p:txBody>
      </p:sp>
      <p:sp>
        <p:nvSpPr>
          <p:cNvPr id="14" name="Text 12"/>
          <p:cNvSpPr/>
          <p:nvPr/>
        </p:nvSpPr>
        <p:spPr>
          <a:xfrm>
            <a:off x="3903702" y="4982766"/>
            <a:ext cx="3332917" cy="416481"/>
          </a:xfrm>
          <a:prstGeom prst="rect">
            <a:avLst/>
          </a:prstGeom>
          <a:noFill/>
          <a:ln/>
        </p:spPr>
        <p:txBody>
          <a:bodyPr wrap="none" rtlCol="0" anchor="t"/>
          <a:lstStyle/>
          <a:p>
            <a:pPr marL="0" indent="0" algn="l">
              <a:lnSpc>
                <a:spcPts val="3281"/>
              </a:lnSpc>
              <a:buNone/>
            </a:pPr>
            <a:r>
              <a:rPr lang="en-US" sz="2624" dirty="0">
                <a:solidFill>
                  <a:srgbClr val="FFD9BE"/>
                </a:solidFill>
                <a:latin typeface="Quattrocento" pitchFamily="34" charset="0"/>
                <a:ea typeface="Quattrocento" pitchFamily="34" charset="-122"/>
                <a:cs typeface="Quattrocento" pitchFamily="34" charset="-120"/>
              </a:rPr>
              <a:t>Google Satellite</a:t>
            </a:r>
            <a:endParaRPr lang="en-US" sz="2624" dirty="0"/>
          </a:p>
        </p:txBody>
      </p:sp>
      <p:sp>
        <p:nvSpPr>
          <p:cNvPr id="15" name="Text 13"/>
          <p:cNvSpPr/>
          <p:nvPr/>
        </p:nvSpPr>
        <p:spPr>
          <a:xfrm>
            <a:off x="3903702" y="5532477"/>
            <a:ext cx="8378190" cy="355402"/>
          </a:xfrm>
          <a:prstGeom prst="rect">
            <a:avLst/>
          </a:prstGeom>
          <a:noFill/>
          <a:ln/>
        </p:spPr>
        <p:txBody>
          <a:bodyPr wrap="none" rtlCol="0" anchor="t"/>
          <a:lstStyle/>
          <a:p>
            <a:pPr marL="0" indent="0" algn="l">
              <a:lnSpc>
                <a:spcPts val="2799"/>
              </a:lnSpc>
              <a:buNone/>
            </a:pP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30672"/>
          </a:xfrm>
          <a:prstGeom prst="rect">
            <a:avLst/>
          </a:prstGeom>
          <a:solidFill>
            <a:srgbClr val="123332"/>
          </a:solidFill>
          <a:ln/>
        </p:spPr>
      </p:sp>
      <p:sp>
        <p:nvSpPr>
          <p:cNvPr id="4" name="Text 2"/>
          <p:cNvSpPr/>
          <p:nvPr/>
        </p:nvSpPr>
        <p:spPr>
          <a:xfrm>
            <a:off x="2530078" y="588645"/>
            <a:ext cx="5351740" cy="668893"/>
          </a:xfrm>
          <a:prstGeom prst="rect">
            <a:avLst/>
          </a:prstGeom>
          <a:noFill/>
          <a:ln/>
        </p:spPr>
        <p:txBody>
          <a:bodyPr wrap="none" rtlCol="0" anchor="t"/>
          <a:lstStyle/>
          <a:p>
            <a:pPr marL="0" indent="0">
              <a:lnSpc>
                <a:spcPts val="5268"/>
              </a:lnSpc>
              <a:buNone/>
            </a:pPr>
            <a:r>
              <a:rPr lang="en-US" sz="4214" dirty="0">
                <a:solidFill>
                  <a:srgbClr val="FFD9BE"/>
                </a:solidFill>
                <a:latin typeface="Quattrocento" pitchFamily="34" charset="0"/>
                <a:ea typeface="Quattrocento" pitchFamily="34" charset="-122"/>
                <a:cs typeface="Quattrocento" pitchFamily="34" charset="-120"/>
              </a:rPr>
              <a:t>Study Area</a:t>
            </a:r>
            <a:endParaRPr lang="en-US" sz="4214" dirty="0"/>
          </a:p>
        </p:txBody>
      </p:sp>
      <p:pic>
        <p:nvPicPr>
          <p:cNvPr id="5" name="Image 0" descr="preencoded.png"/>
          <p:cNvPicPr>
            <a:picLocks noChangeAspect="1"/>
          </p:cNvPicPr>
          <p:nvPr/>
        </p:nvPicPr>
        <p:blipFill>
          <a:blip r:embed="rId3"/>
          <a:stretch>
            <a:fillRect/>
          </a:stretch>
        </p:blipFill>
        <p:spPr>
          <a:xfrm>
            <a:off x="2530078" y="1685568"/>
            <a:ext cx="6962537" cy="595645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30672"/>
          </a:xfrm>
          <a:prstGeom prst="rect">
            <a:avLst/>
          </a:prstGeom>
          <a:solidFill>
            <a:srgbClr val="123332"/>
          </a:solidFill>
          <a:ln/>
        </p:spPr>
      </p:sp>
      <p:sp>
        <p:nvSpPr>
          <p:cNvPr id="4" name="Text 2"/>
          <p:cNvSpPr/>
          <p:nvPr/>
        </p:nvSpPr>
        <p:spPr>
          <a:xfrm>
            <a:off x="2530078" y="588645"/>
            <a:ext cx="5351740" cy="668893"/>
          </a:xfrm>
          <a:prstGeom prst="rect">
            <a:avLst/>
          </a:prstGeom>
          <a:noFill/>
          <a:ln/>
        </p:spPr>
        <p:txBody>
          <a:bodyPr wrap="none" rtlCol="0" anchor="t"/>
          <a:lstStyle/>
          <a:p>
            <a:pPr marL="0" indent="0">
              <a:lnSpc>
                <a:spcPts val="5268"/>
              </a:lnSpc>
              <a:buNone/>
            </a:pPr>
            <a:r>
              <a:rPr lang="en-US" sz="4214" dirty="0" smtClean="0">
                <a:solidFill>
                  <a:srgbClr val="FFD9BE"/>
                </a:solidFill>
                <a:latin typeface="Quattrocento" pitchFamily="34" charset="0"/>
                <a:ea typeface="Quattrocento" pitchFamily="34" charset="-122"/>
              </a:rPr>
              <a:t>Digital Elevation Model</a:t>
            </a:r>
            <a:endParaRPr lang="en-US" sz="4214"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4956" y="1809548"/>
            <a:ext cx="9141794" cy="5677101"/>
          </a:xfrm>
          <a:prstGeom prst="rect">
            <a:avLst/>
          </a:prstGeom>
        </p:spPr>
      </p:pic>
    </p:spTree>
    <p:extLst>
      <p:ext uri="{BB962C8B-B14F-4D97-AF65-F5344CB8AC3E}">
        <p14:creationId xmlns:p14="http://schemas.microsoft.com/office/powerpoint/2010/main" val="31965840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1823442"/>
            <a:ext cx="5554980" cy="694373"/>
          </a:xfrm>
          <a:prstGeom prst="rect">
            <a:avLst/>
          </a:prstGeom>
          <a:noFill/>
          <a:ln/>
        </p:spPr>
        <p:txBody>
          <a:bodyPr wrap="none" rtlCol="0" anchor="t"/>
          <a:lstStyle/>
          <a:p>
            <a:pPr marL="0" indent="0">
              <a:lnSpc>
                <a:spcPts val="5468"/>
              </a:lnSpc>
              <a:buNone/>
            </a:pPr>
            <a:r>
              <a:rPr lang="en-US" sz="4374" dirty="0">
                <a:solidFill>
                  <a:srgbClr val="FFD9BE"/>
                </a:solidFill>
                <a:latin typeface="Quattrocento" pitchFamily="34" charset="0"/>
                <a:ea typeface="Quattrocento" pitchFamily="34" charset="-122"/>
                <a:cs typeface="Quattrocento" pitchFamily="34" charset="-120"/>
              </a:rPr>
              <a:t>Analysis</a:t>
            </a:r>
            <a:endParaRPr lang="en-US" sz="4374" dirty="0"/>
          </a:p>
        </p:txBody>
      </p:sp>
      <p:pic>
        <p:nvPicPr>
          <p:cNvPr id="6" name="Image 1" descr="preencoded.png"/>
          <p:cNvPicPr>
            <a:picLocks noChangeAspect="1"/>
          </p:cNvPicPr>
          <p:nvPr/>
        </p:nvPicPr>
        <p:blipFill>
          <a:blip r:embed="rId4"/>
          <a:stretch>
            <a:fillRect/>
          </a:stretch>
        </p:blipFill>
        <p:spPr>
          <a:xfrm>
            <a:off x="833199" y="2851071"/>
            <a:ext cx="1110972" cy="1777484"/>
          </a:xfrm>
          <a:prstGeom prst="rect">
            <a:avLst/>
          </a:prstGeom>
        </p:spPr>
      </p:pic>
      <p:sp>
        <p:nvSpPr>
          <p:cNvPr id="7" name="Text 3"/>
          <p:cNvSpPr/>
          <p:nvPr/>
        </p:nvSpPr>
        <p:spPr>
          <a:xfrm>
            <a:off x="2277428" y="3073241"/>
            <a:ext cx="2777490" cy="347186"/>
          </a:xfrm>
          <a:prstGeom prst="rect">
            <a:avLst/>
          </a:prstGeom>
          <a:noFill/>
          <a:ln/>
        </p:spPr>
        <p:txBody>
          <a:bodyPr wrap="none" rtlCol="0" anchor="t"/>
          <a:lstStyle/>
          <a:p>
            <a:pPr marL="0" indent="0" algn="l">
              <a:lnSpc>
                <a:spcPts val="2734"/>
              </a:lnSpc>
              <a:buNone/>
            </a:pPr>
            <a:r>
              <a:rPr lang="en-US" sz="2187" b="1" dirty="0">
                <a:solidFill>
                  <a:srgbClr val="FFD9BE"/>
                </a:solidFill>
                <a:latin typeface="Quattrocento" pitchFamily="34" charset="0"/>
                <a:ea typeface="Quattrocento" pitchFamily="34" charset="-122"/>
                <a:cs typeface="Quattrocento" pitchFamily="34" charset="-120"/>
              </a:rPr>
              <a:t>Raster Calculator</a:t>
            </a:r>
            <a:endParaRPr lang="en-US" sz="2187" dirty="0"/>
          </a:p>
        </p:txBody>
      </p:sp>
      <p:sp>
        <p:nvSpPr>
          <p:cNvPr id="8" name="Text 4"/>
          <p:cNvSpPr/>
          <p:nvPr/>
        </p:nvSpPr>
        <p:spPr>
          <a:xfrm>
            <a:off x="2277428" y="3553658"/>
            <a:ext cx="7862173" cy="710803"/>
          </a:xfrm>
          <a:prstGeom prst="rect">
            <a:avLst/>
          </a:prstGeom>
          <a:noFill/>
          <a:ln/>
        </p:spPr>
        <p:txBody>
          <a:bodyPr wrap="square" rtlCol="0" anchor="t"/>
          <a:lstStyle/>
          <a:p>
            <a:pPr marL="0" indent="0" algn="l">
              <a:lnSpc>
                <a:spcPts val="2799"/>
              </a:lnSpc>
              <a:buNone/>
            </a:pPr>
            <a:r>
              <a:rPr lang="en-US" sz="1750" dirty="0">
                <a:solidFill>
                  <a:srgbClr val="F9EEE7"/>
                </a:solidFill>
                <a:latin typeface="Quattrocento" pitchFamily="34" charset="0"/>
                <a:ea typeface="Quattrocento" pitchFamily="34" charset="-122"/>
                <a:cs typeface="Quattrocento" pitchFamily="34" charset="-120"/>
              </a:rPr>
              <a:t>Comprehensive evaluation of the site's geographic features, transportation networks, and utility infrastructure to identify strengths and weaknesses.</a:t>
            </a:r>
            <a:endParaRPr lang="en-US" sz="1750" dirty="0"/>
          </a:p>
        </p:txBody>
      </p:sp>
      <p:pic>
        <p:nvPicPr>
          <p:cNvPr id="9" name="Image 2" descr="preencoded.png"/>
          <p:cNvPicPr>
            <a:picLocks noChangeAspect="1"/>
          </p:cNvPicPr>
          <p:nvPr/>
        </p:nvPicPr>
        <p:blipFill>
          <a:blip r:embed="rId5"/>
          <a:stretch>
            <a:fillRect/>
          </a:stretch>
        </p:blipFill>
        <p:spPr>
          <a:xfrm>
            <a:off x="833199" y="4628555"/>
            <a:ext cx="1110972" cy="1777484"/>
          </a:xfrm>
          <a:prstGeom prst="rect">
            <a:avLst/>
          </a:prstGeom>
        </p:spPr>
      </p:pic>
      <p:sp>
        <p:nvSpPr>
          <p:cNvPr id="10" name="Text 5"/>
          <p:cNvSpPr/>
          <p:nvPr/>
        </p:nvSpPr>
        <p:spPr>
          <a:xfrm>
            <a:off x="2277428" y="4850725"/>
            <a:ext cx="2777490" cy="347186"/>
          </a:xfrm>
          <a:prstGeom prst="rect">
            <a:avLst/>
          </a:prstGeom>
          <a:noFill/>
          <a:ln/>
        </p:spPr>
        <p:txBody>
          <a:bodyPr wrap="none" rtlCol="0" anchor="t"/>
          <a:lstStyle/>
          <a:p>
            <a:pPr marL="0" indent="0" algn="l">
              <a:lnSpc>
                <a:spcPts val="2734"/>
              </a:lnSpc>
              <a:buNone/>
            </a:pPr>
            <a:r>
              <a:rPr lang="en-US" sz="2187" b="1" dirty="0">
                <a:solidFill>
                  <a:srgbClr val="FFD9BE"/>
                </a:solidFill>
                <a:latin typeface="Quattrocento" pitchFamily="34" charset="0"/>
                <a:ea typeface="Quattrocento" pitchFamily="34" charset="-122"/>
                <a:cs typeface="Quattrocento" pitchFamily="34" charset="-120"/>
              </a:rPr>
              <a:t>Reclassify by Layer</a:t>
            </a:r>
            <a:endParaRPr lang="en-US" sz="2187" dirty="0"/>
          </a:p>
        </p:txBody>
      </p:sp>
      <p:sp>
        <p:nvSpPr>
          <p:cNvPr id="11" name="Text 6"/>
          <p:cNvSpPr/>
          <p:nvPr/>
        </p:nvSpPr>
        <p:spPr>
          <a:xfrm>
            <a:off x="2277428" y="5331143"/>
            <a:ext cx="7862173" cy="710803"/>
          </a:xfrm>
          <a:prstGeom prst="rect">
            <a:avLst/>
          </a:prstGeom>
          <a:noFill/>
          <a:ln/>
        </p:spPr>
        <p:txBody>
          <a:bodyPr wrap="square" rtlCol="0" anchor="t"/>
          <a:lstStyle/>
          <a:p>
            <a:pPr marL="0" indent="0" algn="l">
              <a:lnSpc>
                <a:spcPts val="2799"/>
              </a:lnSpc>
              <a:buNone/>
            </a:pPr>
            <a:r>
              <a:rPr lang="en-US" sz="1750" dirty="0">
                <a:solidFill>
                  <a:srgbClr val="F9EEE7"/>
                </a:solidFill>
                <a:latin typeface="Quattrocento" pitchFamily="34" charset="0"/>
                <a:ea typeface="Quattrocento" pitchFamily="34" charset="-122"/>
                <a:cs typeface="Quattrocento" pitchFamily="34" charset="-120"/>
              </a:rPr>
              <a:t>Thorough examination of the site's  topography, and potential environmental impacts to ensure sustainable development.</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2348389" y="964168"/>
            <a:ext cx="5554980" cy="694373"/>
          </a:xfrm>
          <a:prstGeom prst="rect">
            <a:avLst/>
          </a:prstGeom>
          <a:noFill/>
          <a:ln/>
        </p:spPr>
        <p:txBody>
          <a:bodyPr wrap="none" rtlCol="0" anchor="t"/>
          <a:lstStyle/>
          <a:p>
            <a:pPr marL="0" indent="0">
              <a:lnSpc>
                <a:spcPts val="5468"/>
              </a:lnSpc>
              <a:buNone/>
            </a:pPr>
            <a:r>
              <a:rPr lang="en-US" sz="4374" dirty="0">
                <a:solidFill>
                  <a:srgbClr val="FFD9BE"/>
                </a:solidFill>
                <a:latin typeface="Quattrocento" pitchFamily="34" charset="0"/>
                <a:ea typeface="Quattrocento" pitchFamily="34" charset="-122"/>
                <a:cs typeface="Quattrocento" pitchFamily="34" charset="-120"/>
              </a:rPr>
              <a:t>Final Result</a:t>
            </a:r>
            <a:endParaRPr lang="en-US" sz="4374" dirty="0"/>
          </a:p>
        </p:txBody>
      </p:sp>
      <p:pic>
        <p:nvPicPr>
          <p:cNvPr id="5" name="Image 0" descr="preencoded.png"/>
          <p:cNvPicPr>
            <a:picLocks noChangeAspect="1"/>
          </p:cNvPicPr>
          <p:nvPr/>
        </p:nvPicPr>
        <p:blipFill>
          <a:blip r:embed="rId3"/>
          <a:stretch>
            <a:fillRect/>
          </a:stretch>
        </p:blipFill>
        <p:spPr>
          <a:xfrm>
            <a:off x="2348389" y="2102882"/>
            <a:ext cx="9933503" cy="51625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890123"/>
            <a:ext cx="5554980" cy="694373"/>
          </a:xfrm>
          <a:prstGeom prst="rect">
            <a:avLst/>
          </a:prstGeom>
          <a:noFill/>
          <a:ln/>
        </p:spPr>
        <p:txBody>
          <a:bodyPr wrap="none" rtlCol="0" anchor="t"/>
          <a:lstStyle/>
          <a:p>
            <a:pPr marL="0" indent="0">
              <a:lnSpc>
                <a:spcPts val="5468"/>
              </a:lnSpc>
              <a:buNone/>
            </a:pPr>
            <a:r>
              <a:rPr lang="en-US" sz="4374" dirty="0">
                <a:solidFill>
                  <a:srgbClr val="FFD9BE"/>
                </a:solidFill>
                <a:latin typeface="Quattrocento" pitchFamily="34" charset="0"/>
                <a:ea typeface="Quattrocento" pitchFamily="34" charset="-122"/>
                <a:cs typeface="Quattrocento" pitchFamily="34" charset="-120"/>
              </a:rPr>
              <a:t>Thank You</a:t>
            </a:r>
            <a:endParaRPr lang="en-US" sz="4374" dirty="0"/>
          </a:p>
        </p:txBody>
      </p:sp>
      <p:sp>
        <p:nvSpPr>
          <p:cNvPr id="6"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Thank you for the opportunity to analyze this industrial site. Our comprehensive assessment has identified the key strengths, challenges, and opportunities to optimize the site's potential for successful industrial development. </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2054423"/>
            <a:ext cx="5554980" cy="694373"/>
          </a:xfrm>
          <a:prstGeom prst="rect">
            <a:avLst/>
          </a:prstGeom>
          <a:noFill/>
          <a:ln/>
        </p:spPr>
        <p:txBody>
          <a:bodyPr wrap="none" rtlCol="0" anchor="t"/>
          <a:lstStyle/>
          <a:p>
            <a:pPr marL="0" indent="0">
              <a:lnSpc>
                <a:spcPts val="5468"/>
              </a:lnSpc>
              <a:buNone/>
            </a:pPr>
            <a:r>
              <a:rPr lang="en-US" sz="4374" dirty="0">
                <a:solidFill>
                  <a:srgbClr val="FFD9BE"/>
                </a:solidFill>
                <a:latin typeface="Quattrocento" pitchFamily="34" charset="0"/>
                <a:ea typeface="Quattrocento" pitchFamily="34" charset="-122"/>
                <a:cs typeface="Quattrocento" pitchFamily="34" charset="-120"/>
              </a:rPr>
              <a:t>Objective</a:t>
            </a:r>
            <a:endParaRPr lang="en-US" sz="4374" dirty="0"/>
          </a:p>
        </p:txBody>
      </p:sp>
      <p:sp>
        <p:nvSpPr>
          <p:cNvPr id="6" name="Text 3"/>
          <p:cNvSpPr/>
          <p:nvPr/>
        </p:nvSpPr>
        <p:spPr>
          <a:xfrm>
            <a:off x="833199" y="3082052"/>
            <a:ext cx="9306401" cy="2487811"/>
          </a:xfrm>
          <a:prstGeom prst="rect">
            <a:avLst/>
          </a:prstGeom>
          <a:noFill/>
          <a:ln/>
        </p:spPr>
        <p:txBody>
          <a:bodyPr wrap="squar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The primary goal of this project is to harness geospatial technology and satellite imagery to pinpoint and analyze which locations are suitable for constructing industries. This entails integrating various vector layers, including road networks, land use classifications, vegetation cover, water bodies, topographic and colleges related to industrial zones . The project aims to examine spatial patterns and characteristics associated within these industrial locations. the project seeks to pinpoint areas within the study area that exhibit suitable for industrial site analysis.</a:t>
            </a:r>
            <a:endParaRPr lang="en-US" sz="1750" dirty="0"/>
          </a:p>
        </p:txBody>
      </p:sp>
      <p:sp>
        <p:nvSpPr>
          <p:cNvPr id="7" name="Text 4"/>
          <p:cNvSpPr/>
          <p:nvPr/>
        </p:nvSpPr>
        <p:spPr>
          <a:xfrm>
            <a:off x="833199" y="5819775"/>
            <a:ext cx="93064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2434233" y="600670"/>
            <a:ext cx="5458897" cy="682347"/>
          </a:xfrm>
          <a:prstGeom prst="rect">
            <a:avLst/>
          </a:prstGeom>
          <a:noFill/>
          <a:ln/>
        </p:spPr>
        <p:txBody>
          <a:bodyPr wrap="none" rtlCol="0" anchor="t"/>
          <a:lstStyle/>
          <a:p>
            <a:pPr marL="0" indent="0">
              <a:lnSpc>
                <a:spcPts val="5373"/>
              </a:lnSpc>
              <a:buNone/>
            </a:pPr>
            <a:r>
              <a:rPr lang="en-US" sz="4298" dirty="0">
                <a:solidFill>
                  <a:srgbClr val="FFD9BE"/>
                </a:solidFill>
                <a:latin typeface="Quattrocento" pitchFamily="34" charset="0"/>
                <a:ea typeface="Quattrocento" pitchFamily="34" charset="-122"/>
                <a:cs typeface="Quattrocento" pitchFamily="34" charset="-120"/>
              </a:rPr>
              <a:t>Methodology</a:t>
            </a:r>
            <a:endParaRPr lang="en-US" sz="4298" dirty="0"/>
          </a:p>
        </p:txBody>
      </p:sp>
      <p:sp>
        <p:nvSpPr>
          <p:cNvPr id="5" name="Shape 3"/>
          <p:cNvSpPr/>
          <p:nvPr/>
        </p:nvSpPr>
        <p:spPr>
          <a:xfrm>
            <a:off x="7301508" y="1719620"/>
            <a:ext cx="27265" cy="5909310"/>
          </a:xfrm>
          <a:prstGeom prst="rect">
            <a:avLst/>
          </a:prstGeom>
          <a:solidFill>
            <a:srgbClr val="EF9C82"/>
          </a:solidFill>
          <a:ln/>
        </p:spPr>
      </p:sp>
      <p:sp>
        <p:nvSpPr>
          <p:cNvPr id="6" name="Shape 4"/>
          <p:cNvSpPr/>
          <p:nvPr/>
        </p:nvSpPr>
        <p:spPr>
          <a:xfrm>
            <a:off x="6359902" y="2122110"/>
            <a:ext cx="764143" cy="27265"/>
          </a:xfrm>
          <a:prstGeom prst="rect">
            <a:avLst/>
          </a:prstGeom>
          <a:solidFill>
            <a:srgbClr val="EF9C82"/>
          </a:solidFill>
          <a:ln/>
        </p:spPr>
      </p:sp>
      <p:sp>
        <p:nvSpPr>
          <p:cNvPr id="7" name="Shape 5"/>
          <p:cNvSpPr/>
          <p:nvPr/>
        </p:nvSpPr>
        <p:spPr>
          <a:xfrm>
            <a:off x="7124045" y="1944767"/>
            <a:ext cx="382072" cy="382072"/>
          </a:xfrm>
          <a:prstGeom prst="roundRect">
            <a:avLst>
              <a:gd name="adj" fmla="val 17145"/>
            </a:avLst>
          </a:prstGeom>
          <a:solidFill>
            <a:srgbClr val="234A49"/>
          </a:solidFill>
          <a:ln/>
        </p:spPr>
        <p:txBody>
          <a:bodyPr/>
          <a:lstStyle/>
          <a:p>
            <a:r>
              <a:rPr lang="en-US" dirty="0" smtClean="0"/>
              <a:t>1</a:t>
            </a:r>
            <a:endParaRPr lang="en-IN" dirty="0"/>
          </a:p>
        </p:txBody>
      </p:sp>
      <p:sp>
        <p:nvSpPr>
          <p:cNvPr id="8" name="Text 6"/>
          <p:cNvSpPr/>
          <p:nvPr/>
        </p:nvSpPr>
        <p:spPr>
          <a:xfrm>
            <a:off x="3384828" y="1937861"/>
            <a:ext cx="2729389" cy="341114"/>
          </a:xfrm>
          <a:prstGeom prst="rect">
            <a:avLst/>
          </a:prstGeom>
          <a:noFill/>
          <a:ln/>
        </p:spPr>
        <p:txBody>
          <a:bodyPr wrap="none" rtlCol="0" anchor="t"/>
          <a:lstStyle/>
          <a:p>
            <a:pPr marL="0" indent="0" algn="r">
              <a:lnSpc>
                <a:spcPts val="2686"/>
              </a:lnSpc>
              <a:buNone/>
            </a:pPr>
            <a:r>
              <a:rPr lang="en-US" sz="2149" dirty="0">
                <a:solidFill>
                  <a:srgbClr val="FFD9BE"/>
                </a:solidFill>
                <a:latin typeface="Quattrocento" pitchFamily="34" charset="0"/>
                <a:ea typeface="Quattrocento" pitchFamily="34" charset="-122"/>
                <a:cs typeface="Quattrocento" pitchFamily="34" charset="-120"/>
              </a:rPr>
              <a:t>Data acquisition</a:t>
            </a:r>
            <a:endParaRPr lang="en-US" sz="2149" dirty="0"/>
          </a:p>
        </p:txBody>
      </p:sp>
      <p:sp>
        <p:nvSpPr>
          <p:cNvPr id="9" name="Text 7"/>
          <p:cNvSpPr/>
          <p:nvPr/>
        </p:nvSpPr>
        <p:spPr>
          <a:xfrm>
            <a:off x="2434233" y="2409944"/>
            <a:ext cx="3679984" cy="698659"/>
          </a:xfrm>
          <a:prstGeom prst="rect">
            <a:avLst/>
          </a:prstGeom>
          <a:noFill/>
          <a:ln/>
        </p:spPr>
        <p:txBody>
          <a:bodyPr wrap="square" rtlCol="0" anchor="t"/>
          <a:lstStyle/>
          <a:p>
            <a:pPr marL="0" indent="0" algn="r">
              <a:lnSpc>
                <a:spcPts val="2751"/>
              </a:lnSpc>
              <a:buNone/>
            </a:pPr>
            <a:r>
              <a:rPr lang="en-US" sz="1719" dirty="0">
                <a:solidFill>
                  <a:srgbClr val="F9EEE7"/>
                </a:solidFill>
                <a:latin typeface="Quattrocento" pitchFamily="34" charset="0"/>
                <a:ea typeface="Quattrocento" pitchFamily="34" charset="-122"/>
                <a:cs typeface="Quattrocento" pitchFamily="34" charset="-120"/>
              </a:rPr>
              <a:t>Obtain satellite image and relevant geospatial datasets.</a:t>
            </a:r>
            <a:endParaRPr lang="en-US" sz="1719" dirty="0"/>
          </a:p>
        </p:txBody>
      </p:sp>
      <p:sp>
        <p:nvSpPr>
          <p:cNvPr id="10" name="Shape 8"/>
          <p:cNvSpPr/>
          <p:nvPr/>
        </p:nvSpPr>
        <p:spPr>
          <a:xfrm>
            <a:off x="7506117" y="3213675"/>
            <a:ext cx="764143" cy="27265"/>
          </a:xfrm>
          <a:prstGeom prst="rect">
            <a:avLst/>
          </a:prstGeom>
          <a:solidFill>
            <a:srgbClr val="EF9C82"/>
          </a:solidFill>
          <a:ln/>
        </p:spPr>
      </p:sp>
      <p:sp>
        <p:nvSpPr>
          <p:cNvPr id="11" name="Shape 9"/>
          <p:cNvSpPr/>
          <p:nvPr/>
        </p:nvSpPr>
        <p:spPr>
          <a:xfrm>
            <a:off x="7124045" y="3036332"/>
            <a:ext cx="382072" cy="382072"/>
          </a:xfrm>
          <a:prstGeom prst="roundRect">
            <a:avLst>
              <a:gd name="adj" fmla="val 17145"/>
            </a:avLst>
          </a:prstGeom>
          <a:solidFill>
            <a:srgbClr val="234A49"/>
          </a:solidFill>
          <a:ln/>
        </p:spPr>
        <p:txBody>
          <a:bodyPr/>
          <a:lstStyle/>
          <a:p>
            <a:r>
              <a:rPr lang="en-US" dirty="0" smtClean="0"/>
              <a:t>2</a:t>
            </a:r>
            <a:endParaRPr lang="en-IN" dirty="0"/>
          </a:p>
        </p:txBody>
      </p:sp>
      <p:sp>
        <p:nvSpPr>
          <p:cNvPr id="12" name="Text 10"/>
          <p:cNvSpPr/>
          <p:nvPr/>
        </p:nvSpPr>
        <p:spPr>
          <a:xfrm>
            <a:off x="8515945" y="3029426"/>
            <a:ext cx="2729389" cy="341114"/>
          </a:xfrm>
          <a:prstGeom prst="rect">
            <a:avLst/>
          </a:prstGeom>
          <a:noFill/>
          <a:ln/>
        </p:spPr>
        <p:txBody>
          <a:bodyPr wrap="none" rtlCol="0" anchor="t"/>
          <a:lstStyle/>
          <a:p>
            <a:pPr marL="0" indent="0" algn="l">
              <a:lnSpc>
                <a:spcPts val="2686"/>
              </a:lnSpc>
              <a:buNone/>
            </a:pPr>
            <a:r>
              <a:rPr lang="en-US" sz="2149" dirty="0">
                <a:solidFill>
                  <a:srgbClr val="FFD9BE"/>
                </a:solidFill>
                <a:latin typeface="Quattrocento" pitchFamily="34" charset="0"/>
                <a:ea typeface="Quattrocento" pitchFamily="34" charset="-122"/>
                <a:cs typeface="Quattrocento" pitchFamily="34" charset="-120"/>
              </a:rPr>
              <a:t>Layer Generation</a:t>
            </a:r>
            <a:endParaRPr lang="en-US" sz="2149" dirty="0"/>
          </a:p>
        </p:txBody>
      </p:sp>
      <p:sp>
        <p:nvSpPr>
          <p:cNvPr id="13" name="Text 11"/>
          <p:cNvSpPr/>
          <p:nvPr/>
        </p:nvSpPr>
        <p:spPr>
          <a:xfrm>
            <a:off x="8515945" y="3501509"/>
            <a:ext cx="3680103" cy="1047988"/>
          </a:xfrm>
          <a:prstGeom prst="rect">
            <a:avLst/>
          </a:prstGeom>
          <a:noFill/>
          <a:ln/>
        </p:spPr>
        <p:txBody>
          <a:bodyPr wrap="square" rtlCol="0" anchor="t"/>
          <a:lstStyle/>
          <a:p>
            <a:pPr marL="0" indent="0" algn="l">
              <a:lnSpc>
                <a:spcPts val="2751"/>
              </a:lnSpc>
              <a:buNone/>
            </a:pPr>
            <a:r>
              <a:rPr lang="en-US" sz="1719" dirty="0">
                <a:solidFill>
                  <a:srgbClr val="F9EEE7"/>
                </a:solidFill>
                <a:latin typeface="Quattrocento" pitchFamily="34" charset="0"/>
                <a:ea typeface="Quattrocento" pitchFamily="34" charset="-122"/>
                <a:cs typeface="Quattrocento" pitchFamily="34" charset="-120"/>
              </a:rPr>
              <a:t>Generate necessary layers for analysis (e.g., Transportation ,land cover).</a:t>
            </a:r>
            <a:endParaRPr lang="en-US" sz="1719" dirty="0"/>
          </a:p>
        </p:txBody>
      </p:sp>
      <p:sp>
        <p:nvSpPr>
          <p:cNvPr id="14" name="Shape 12"/>
          <p:cNvSpPr/>
          <p:nvPr/>
        </p:nvSpPr>
        <p:spPr>
          <a:xfrm>
            <a:off x="6359902" y="4301073"/>
            <a:ext cx="764143" cy="27265"/>
          </a:xfrm>
          <a:prstGeom prst="rect">
            <a:avLst/>
          </a:prstGeom>
          <a:solidFill>
            <a:srgbClr val="EF9C82"/>
          </a:solidFill>
          <a:ln/>
        </p:spPr>
      </p:sp>
      <p:sp>
        <p:nvSpPr>
          <p:cNvPr id="15" name="Shape 13"/>
          <p:cNvSpPr/>
          <p:nvPr/>
        </p:nvSpPr>
        <p:spPr>
          <a:xfrm>
            <a:off x="7124045" y="4123730"/>
            <a:ext cx="382072" cy="382072"/>
          </a:xfrm>
          <a:prstGeom prst="roundRect">
            <a:avLst>
              <a:gd name="adj" fmla="val 17145"/>
            </a:avLst>
          </a:prstGeom>
          <a:solidFill>
            <a:srgbClr val="234A49"/>
          </a:solidFill>
          <a:ln/>
        </p:spPr>
        <p:txBody>
          <a:bodyPr/>
          <a:lstStyle/>
          <a:p>
            <a:r>
              <a:rPr lang="en-US" dirty="0" smtClean="0"/>
              <a:t>3</a:t>
            </a:r>
            <a:endParaRPr lang="en-IN" dirty="0"/>
          </a:p>
        </p:txBody>
      </p:sp>
      <p:sp>
        <p:nvSpPr>
          <p:cNvPr id="16" name="Text 14"/>
          <p:cNvSpPr/>
          <p:nvPr/>
        </p:nvSpPr>
        <p:spPr>
          <a:xfrm>
            <a:off x="2434233" y="4116824"/>
            <a:ext cx="3679984" cy="682228"/>
          </a:xfrm>
          <a:prstGeom prst="rect">
            <a:avLst/>
          </a:prstGeom>
          <a:noFill/>
          <a:ln/>
        </p:spPr>
        <p:txBody>
          <a:bodyPr wrap="square" rtlCol="0" anchor="t"/>
          <a:lstStyle/>
          <a:p>
            <a:pPr marL="0" indent="0" algn="r">
              <a:lnSpc>
                <a:spcPts val="2686"/>
              </a:lnSpc>
              <a:buNone/>
            </a:pPr>
            <a:r>
              <a:rPr lang="en-US" sz="2149" dirty="0">
                <a:solidFill>
                  <a:srgbClr val="FFD9BE"/>
                </a:solidFill>
                <a:latin typeface="Quattrocento" pitchFamily="34" charset="0"/>
                <a:ea typeface="Quattrocento" pitchFamily="34" charset="-122"/>
                <a:cs typeface="Quattrocento" pitchFamily="34" charset="-120"/>
              </a:rPr>
              <a:t>Preparing Data for ML Analysis</a:t>
            </a:r>
            <a:endParaRPr lang="en-US" sz="2149" dirty="0"/>
          </a:p>
        </p:txBody>
      </p:sp>
      <p:sp>
        <p:nvSpPr>
          <p:cNvPr id="17" name="Text 15"/>
          <p:cNvSpPr/>
          <p:nvPr/>
        </p:nvSpPr>
        <p:spPr>
          <a:xfrm>
            <a:off x="2434233" y="4930021"/>
            <a:ext cx="3679984" cy="1397318"/>
          </a:xfrm>
          <a:prstGeom prst="rect">
            <a:avLst/>
          </a:prstGeom>
          <a:noFill/>
          <a:ln/>
        </p:spPr>
        <p:txBody>
          <a:bodyPr wrap="square" rtlCol="0" anchor="t"/>
          <a:lstStyle/>
          <a:p>
            <a:pPr marL="0" indent="0" algn="r">
              <a:lnSpc>
                <a:spcPts val="2751"/>
              </a:lnSpc>
              <a:buNone/>
            </a:pPr>
            <a:r>
              <a:rPr lang="en-US" sz="1719" dirty="0">
                <a:solidFill>
                  <a:srgbClr val="F9EEE7"/>
                </a:solidFill>
                <a:latin typeface="Quattrocento" pitchFamily="34" charset="0"/>
                <a:ea typeface="Quattrocento" pitchFamily="34" charset="-122"/>
                <a:cs typeface="Quattrocento" pitchFamily="34" charset="-120"/>
              </a:rPr>
              <a:t>preprocess the acquired data to ensure consistency and quality, and prepare it for analysis with ML algorithms.</a:t>
            </a:r>
            <a:endParaRPr lang="en-US" sz="1719" dirty="0"/>
          </a:p>
        </p:txBody>
      </p:sp>
      <p:sp>
        <p:nvSpPr>
          <p:cNvPr id="18" name="Shape 16"/>
          <p:cNvSpPr/>
          <p:nvPr/>
        </p:nvSpPr>
        <p:spPr>
          <a:xfrm>
            <a:off x="7506117" y="5733633"/>
            <a:ext cx="764143" cy="27265"/>
          </a:xfrm>
          <a:prstGeom prst="rect">
            <a:avLst/>
          </a:prstGeom>
          <a:solidFill>
            <a:srgbClr val="EF9C82"/>
          </a:solidFill>
          <a:ln/>
        </p:spPr>
      </p:sp>
      <p:sp>
        <p:nvSpPr>
          <p:cNvPr id="19" name="Shape 17"/>
          <p:cNvSpPr/>
          <p:nvPr/>
        </p:nvSpPr>
        <p:spPr>
          <a:xfrm>
            <a:off x="7124045" y="5556290"/>
            <a:ext cx="382072" cy="382072"/>
          </a:xfrm>
          <a:prstGeom prst="roundRect">
            <a:avLst>
              <a:gd name="adj" fmla="val 17145"/>
            </a:avLst>
          </a:prstGeom>
          <a:solidFill>
            <a:srgbClr val="234A49"/>
          </a:solidFill>
          <a:ln/>
        </p:spPr>
        <p:txBody>
          <a:bodyPr/>
          <a:lstStyle/>
          <a:p>
            <a:r>
              <a:rPr lang="en-US" dirty="0" smtClean="0"/>
              <a:t>4</a:t>
            </a:r>
            <a:endParaRPr lang="en-IN" dirty="0"/>
          </a:p>
        </p:txBody>
      </p:sp>
      <p:sp>
        <p:nvSpPr>
          <p:cNvPr id="20" name="Text 18"/>
          <p:cNvSpPr/>
          <p:nvPr/>
        </p:nvSpPr>
        <p:spPr>
          <a:xfrm>
            <a:off x="8515945" y="5549384"/>
            <a:ext cx="3680103" cy="682228"/>
          </a:xfrm>
          <a:prstGeom prst="rect">
            <a:avLst/>
          </a:prstGeom>
          <a:noFill/>
          <a:ln/>
        </p:spPr>
        <p:txBody>
          <a:bodyPr wrap="square" rtlCol="0" anchor="t"/>
          <a:lstStyle/>
          <a:p>
            <a:pPr marL="0" indent="0" algn="l">
              <a:lnSpc>
                <a:spcPts val="2686"/>
              </a:lnSpc>
              <a:buNone/>
            </a:pPr>
            <a:r>
              <a:rPr lang="en-US" sz="2149" dirty="0">
                <a:solidFill>
                  <a:srgbClr val="FFD9BE"/>
                </a:solidFill>
                <a:latin typeface="Quattrocento" pitchFamily="34" charset="0"/>
                <a:ea typeface="Quattrocento" pitchFamily="34" charset="-122"/>
                <a:cs typeface="Quattrocento" pitchFamily="34" charset="-120"/>
              </a:rPr>
              <a:t>Feature Selection and Model Training</a:t>
            </a:r>
            <a:endParaRPr lang="en-US" sz="2149" dirty="0"/>
          </a:p>
        </p:txBody>
      </p:sp>
      <p:sp>
        <p:nvSpPr>
          <p:cNvPr id="21" name="Text 19"/>
          <p:cNvSpPr/>
          <p:nvPr/>
        </p:nvSpPr>
        <p:spPr>
          <a:xfrm>
            <a:off x="8515945" y="6362581"/>
            <a:ext cx="3680103" cy="698659"/>
          </a:xfrm>
          <a:prstGeom prst="rect">
            <a:avLst/>
          </a:prstGeom>
          <a:noFill/>
          <a:ln/>
        </p:spPr>
        <p:txBody>
          <a:bodyPr wrap="square" rtlCol="0" anchor="t"/>
          <a:lstStyle/>
          <a:p>
            <a:pPr marL="0" indent="0" algn="l">
              <a:lnSpc>
                <a:spcPts val="2751"/>
              </a:lnSpc>
              <a:buNone/>
            </a:pPr>
            <a:r>
              <a:rPr lang="en-US" sz="1719" dirty="0">
                <a:solidFill>
                  <a:srgbClr val="F9EEE7"/>
                </a:solidFill>
                <a:latin typeface="Quattrocento" pitchFamily="34" charset="0"/>
                <a:ea typeface="Quattrocento" pitchFamily="34" charset="-122"/>
                <a:cs typeface="Quattrocento" pitchFamily="34" charset="-120"/>
              </a:rPr>
              <a:t>Extract relevant features from the satellite image.</a:t>
            </a:r>
            <a:endParaRPr lang="en-US" sz="1719"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3003233" y="531495"/>
            <a:ext cx="5349240" cy="602813"/>
          </a:xfrm>
          <a:prstGeom prst="rect">
            <a:avLst/>
          </a:prstGeom>
          <a:noFill/>
          <a:ln/>
        </p:spPr>
        <p:txBody>
          <a:bodyPr wrap="none" rtlCol="0" anchor="t"/>
          <a:lstStyle/>
          <a:p>
            <a:pPr marL="0" indent="0">
              <a:lnSpc>
                <a:spcPts val="4747"/>
              </a:lnSpc>
              <a:buNone/>
            </a:pPr>
            <a:r>
              <a:rPr lang="en-US" sz="3797" dirty="0">
                <a:solidFill>
                  <a:srgbClr val="FFD9BE"/>
                </a:solidFill>
                <a:latin typeface="Quattrocento" pitchFamily="34" charset="0"/>
                <a:ea typeface="Quattrocento" pitchFamily="34" charset="-122"/>
                <a:cs typeface="Quattrocento" pitchFamily="34" charset="-120"/>
              </a:rPr>
              <a:t>Methodology(Continue..)</a:t>
            </a:r>
            <a:endParaRPr lang="en-US" sz="3797" dirty="0"/>
          </a:p>
        </p:txBody>
      </p:sp>
      <p:sp>
        <p:nvSpPr>
          <p:cNvPr id="5" name="Shape 3"/>
          <p:cNvSpPr/>
          <p:nvPr/>
        </p:nvSpPr>
        <p:spPr>
          <a:xfrm>
            <a:off x="7303175" y="1520071"/>
            <a:ext cx="24051" cy="6178034"/>
          </a:xfrm>
          <a:prstGeom prst="rect">
            <a:avLst/>
          </a:prstGeom>
          <a:solidFill>
            <a:srgbClr val="EF9C82"/>
          </a:solidFill>
          <a:ln/>
        </p:spPr>
      </p:sp>
      <p:sp>
        <p:nvSpPr>
          <p:cNvPr id="6" name="Shape 4"/>
          <p:cNvSpPr/>
          <p:nvPr/>
        </p:nvSpPr>
        <p:spPr>
          <a:xfrm>
            <a:off x="6471345" y="1875592"/>
            <a:ext cx="675084" cy="24051"/>
          </a:xfrm>
          <a:prstGeom prst="rect">
            <a:avLst/>
          </a:prstGeom>
          <a:solidFill>
            <a:srgbClr val="EF9C82"/>
          </a:solidFill>
          <a:ln/>
        </p:spPr>
      </p:sp>
      <p:sp>
        <p:nvSpPr>
          <p:cNvPr id="7" name="Shape 5"/>
          <p:cNvSpPr/>
          <p:nvPr/>
        </p:nvSpPr>
        <p:spPr>
          <a:xfrm>
            <a:off x="7146429" y="1718905"/>
            <a:ext cx="337542" cy="337542"/>
          </a:xfrm>
          <a:prstGeom prst="roundRect">
            <a:avLst>
              <a:gd name="adj" fmla="val 17145"/>
            </a:avLst>
          </a:prstGeom>
          <a:solidFill>
            <a:srgbClr val="234A49"/>
          </a:solidFill>
          <a:ln/>
        </p:spPr>
        <p:txBody>
          <a:bodyPr/>
          <a:lstStyle/>
          <a:p>
            <a:r>
              <a:rPr lang="en-US" dirty="0" smtClean="0"/>
              <a:t>5</a:t>
            </a:r>
            <a:endParaRPr lang="en-IN" dirty="0"/>
          </a:p>
        </p:txBody>
      </p:sp>
      <p:sp>
        <p:nvSpPr>
          <p:cNvPr id="8" name="Text 6"/>
          <p:cNvSpPr/>
          <p:nvPr/>
        </p:nvSpPr>
        <p:spPr>
          <a:xfrm>
            <a:off x="3842980" y="1712952"/>
            <a:ext cx="2411254" cy="301347"/>
          </a:xfrm>
          <a:prstGeom prst="rect">
            <a:avLst/>
          </a:prstGeom>
          <a:noFill/>
          <a:ln/>
        </p:spPr>
        <p:txBody>
          <a:bodyPr wrap="none" rtlCol="0" anchor="t"/>
          <a:lstStyle/>
          <a:p>
            <a:pPr marL="0" indent="0" algn="r">
              <a:lnSpc>
                <a:spcPts val="2373"/>
              </a:lnSpc>
              <a:buNone/>
            </a:pPr>
            <a:r>
              <a:rPr lang="en-US" sz="1899" dirty="0">
                <a:solidFill>
                  <a:srgbClr val="FFD9BE"/>
                </a:solidFill>
                <a:latin typeface="Quattrocento" pitchFamily="34" charset="0"/>
                <a:ea typeface="Quattrocento" pitchFamily="34" charset="-122"/>
                <a:cs typeface="Quattrocento" pitchFamily="34" charset="-120"/>
              </a:rPr>
              <a:t>Raster Classification</a:t>
            </a:r>
            <a:endParaRPr lang="en-US" sz="1899" dirty="0"/>
          </a:p>
        </p:txBody>
      </p:sp>
      <p:sp>
        <p:nvSpPr>
          <p:cNvPr id="9" name="Text 7"/>
          <p:cNvSpPr/>
          <p:nvPr/>
        </p:nvSpPr>
        <p:spPr>
          <a:xfrm>
            <a:off x="3003233" y="2130028"/>
            <a:ext cx="3251002" cy="1234440"/>
          </a:xfrm>
          <a:prstGeom prst="rect">
            <a:avLst/>
          </a:prstGeom>
          <a:noFill/>
          <a:ln/>
        </p:spPr>
        <p:txBody>
          <a:bodyPr wrap="square" rtlCol="0" anchor="t"/>
          <a:lstStyle/>
          <a:p>
            <a:pPr marL="0" indent="0" algn="r">
              <a:lnSpc>
                <a:spcPts val="2430"/>
              </a:lnSpc>
              <a:buNone/>
            </a:pPr>
            <a:r>
              <a:rPr lang="en-US" sz="1519" dirty="0">
                <a:solidFill>
                  <a:srgbClr val="F9EEE7"/>
                </a:solidFill>
                <a:latin typeface="Quattrocento" pitchFamily="34" charset="0"/>
                <a:ea typeface="Quattrocento" pitchFamily="34" charset="-122"/>
                <a:cs typeface="Quattrocento" pitchFamily="34" charset="-120"/>
              </a:rPr>
              <a:t>Apply the trained ML models to classify pixels or areas in the satellite imagery or DEM into different classes.</a:t>
            </a:r>
            <a:endParaRPr lang="en-US" sz="1519" dirty="0"/>
          </a:p>
        </p:txBody>
      </p:sp>
      <p:sp>
        <p:nvSpPr>
          <p:cNvPr id="10" name="Shape 8"/>
          <p:cNvSpPr/>
          <p:nvPr/>
        </p:nvSpPr>
        <p:spPr>
          <a:xfrm>
            <a:off x="7483971" y="2839998"/>
            <a:ext cx="675084" cy="24051"/>
          </a:xfrm>
          <a:prstGeom prst="rect">
            <a:avLst/>
          </a:prstGeom>
          <a:solidFill>
            <a:srgbClr val="EF9C82"/>
          </a:solidFill>
          <a:ln/>
        </p:spPr>
      </p:sp>
      <p:sp>
        <p:nvSpPr>
          <p:cNvPr id="11" name="Shape 9"/>
          <p:cNvSpPr/>
          <p:nvPr/>
        </p:nvSpPr>
        <p:spPr>
          <a:xfrm>
            <a:off x="7146429" y="2683312"/>
            <a:ext cx="337542" cy="337542"/>
          </a:xfrm>
          <a:prstGeom prst="roundRect">
            <a:avLst>
              <a:gd name="adj" fmla="val 17145"/>
            </a:avLst>
          </a:prstGeom>
          <a:solidFill>
            <a:srgbClr val="234A49"/>
          </a:solidFill>
          <a:ln/>
        </p:spPr>
        <p:txBody>
          <a:bodyPr/>
          <a:lstStyle/>
          <a:p>
            <a:r>
              <a:rPr lang="en-US" dirty="0" smtClean="0"/>
              <a:t>6</a:t>
            </a:r>
            <a:endParaRPr lang="en-IN" dirty="0"/>
          </a:p>
        </p:txBody>
      </p:sp>
      <p:sp>
        <p:nvSpPr>
          <p:cNvPr id="12" name="Text 10"/>
          <p:cNvSpPr/>
          <p:nvPr/>
        </p:nvSpPr>
        <p:spPr>
          <a:xfrm>
            <a:off x="8376166" y="2677358"/>
            <a:ext cx="2411254" cy="301347"/>
          </a:xfrm>
          <a:prstGeom prst="rect">
            <a:avLst/>
          </a:prstGeom>
          <a:noFill/>
          <a:ln/>
        </p:spPr>
        <p:txBody>
          <a:bodyPr wrap="none" rtlCol="0" anchor="t"/>
          <a:lstStyle/>
          <a:p>
            <a:pPr marL="0" indent="0" algn="l">
              <a:lnSpc>
                <a:spcPts val="2373"/>
              </a:lnSpc>
              <a:buNone/>
            </a:pPr>
            <a:r>
              <a:rPr lang="en-US" sz="1899" dirty="0">
                <a:solidFill>
                  <a:srgbClr val="FFD9BE"/>
                </a:solidFill>
                <a:latin typeface="Quattrocento" pitchFamily="34" charset="0"/>
                <a:ea typeface="Quattrocento" pitchFamily="34" charset="-122"/>
                <a:cs typeface="Quattrocento" pitchFamily="34" charset="-120"/>
              </a:rPr>
              <a:t>Raster Analysis</a:t>
            </a:r>
            <a:endParaRPr lang="en-US" sz="1899" dirty="0"/>
          </a:p>
        </p:txBody>
      </p:sp>
      <p:sp>
        <p:nvSpPr>
          <p:cNvPr id="13" name="Text 11"/>
          <p:cNvSpPr/>
          <p:nvPr/>
        </p:nvSpPr>
        <p:spPr>
          <a:xfrm>
            <a:off x="8376166" y="3094434"/>
            <a:ext cx="3251002" cy="617220"/>
          </a:xfrm>
          <a:prstGeom prst="rect">
            <a:avLst/>
          </a:prstGeom>
          <a:noFill/>
          <a:ln/>
        </p:spPr>
        <p:txBody>
          <a:bodyPr wrap="square" rtlCol="0" anchor="t"/>
          <a:lstStyle/>
          <a:p>
            <a:pPr marL="0" indent="0" algn="l">
              <a:lnSpc>
                <a:spcPts val="2430"/>
              </a:lnSpc>
              <a:buNone/>
            </a:pPr>
            <a:r>
              <a:rPr lang="en-US" sz="1519" dirty="0">
                <a:solidFill>
                  <a:srgbClr val="F9EEE7"/>
                </a:solidFill>
                <a:latin typeface="Quattrocento" pitchFamily="34" charset="0"/>
                <a:ea typeface="Quattrocento" pitchFamily="34" charset="-122"/>
                <a:cs typeface="Quattrocento" pitchFamily="34" charset="-120"/>
              </a:rPr>
              <a:t>Analyze Elevation data using raster techniques.</a:t>
            </a:r>
            <a:endParaRPr lang="en-US" sz="1519" dirty="0"/>
          </a:p>
        </p:txBody>
      </p:sp>
      <p:sp>
        <p:nvSpPr>
          <p:cNvPr id="14" name="Shape 12"/>
          <p:cNvSpPr/>
          <p:nvPr/>
        </p:nvSpPr>
        <p:spPr>
          <a:xfrm>
            <a:off x="6471345" y="4105751"/>
            <a:ext cx="675084" cy="24051"/>
          </a:xfrm>
          <a:prstGeom prst="rect">
            <a:avLst/>
          </a:prstGeom>
          <a:solidFill>
            <a:srgbClr val="EF9C82"/>
          </a:solidFill>
          <a:ln/>
        </p:spPr>
      </p:sp>
      <p:sp>
        <p:nvSpPr>
          <p:cNvPr id="15" name="Shape 13"/>
          <p:cNvSpPr/>
          <p:nvPr/>
        </p:nvSpPr>
        <p:spPr>
          <a:xfrm>
            <a:off x="7146429" y="3949065"/>
            <a:ext cx="337542" cy="337542"/>
          </a:xfrm>
          <a:prstGeom prst="roundRect">
            <a:avLst>
              <a:gd name="adj" fmla="val 17145"/>
            </a:avLst>
          </a:prstGeom>
          <a:solidFill>
            <a:srgbClr val="234A49"/>
          </a:solidFill>
          <a:ln/>
        </p:spPr>
        <p:txBody>
          <a:bodyPr/>
          <a:lstStyle/>
          <a:p>
            <a:r>
              <a:rPr lang="en-US" dirty="0" smtClean="0"/>
              <a:t>7</a:t>
            </a:r>
            <a:endParaRPr lang="en-IN" dirty="0"/>
          </a:p>
        </p:txBody>
      </p:sp>
      <p:sp>
        <p:nvSpPr>
          <p:cNvPr id="16" name="Text 14"/>
          <p:cNvSpPr/>
          <p:nvPr/>
        </p:nvSpPr>
        <p:spPr>
          <a:xfrm>
            <a:off x="3003233" y="3943112"/>
            <a:ext cx="3251002" cy="602694"/>
          </a:xfrm>
          <a:prstGeom prst="rect">
            <a:avLst/>
          </a:prstGeom>
          <a:noFill/>
          <a:ln/>
        </p:spPr>
        <p:txBody>
          <a:bodyPr wrap="square" rtlCol="0" anchor="t"/>
          <a:lstStyle/>
          <a:p>
            <a:pPr marL="0" indent="0" algn="r">
              <a:lnSpc>
                <a:spcPts val="2373"/>
              </a:lnSpc>
              <a:buNone/>
            </a:pPr>
            <a:r>
              <a:rPr lang="en-US" sz="1899" dirty="0">
                <a:solidFill>
                  <a:srgbClr val="FFD9BE"/>
                </a:solidFill>
                <a:latin typeface="Quattrocento" pitchFamily="34" charset="0"/>
                <a:ea typeface="Quattrocento" pitchFamily="34" charset="-122"/>
                <a:cs typeface="Quattrocento" pitchFamily="34" charset="-120"/>
              </a:rPr>
              <a:t>Identification of Industrial Sites</a:t>
            </a:r>
            <a:endParaRPr lang="en-US" sz="1899" dirty="0"/>
          </a:p>
        </p:txBody>
      </p:sp>
      <p:sp>
        <p:nvSpPr>
          <p:cNvPr id="17" name="Text 15"/>
          <p:cNvSpPr/>
          <p:nvPr/>
        </p:nvSpPr>
        <p:spPr>
          <a:xfrm>
            <a:off x="3003233" y="4661535"/>
            <a:ext cx="3251002" cy="617220"/>
          </a:xfrm>
          <a:prstGeom prst="rect">
            <a:avLst/>
          </a:prstGeom>
          <a:noFill/>
          <a:ln/>
        </p:spPr>
        <p:txBody>
          <a:bodyPr wrap="square" rtlCol="0" anchor="t"/>
          <a:lstStyle/>
          <a:p>
            <a:pPr marL="0" indent="0" algn="r">
              <a:lnSpc>
                <a:spcPts val="2430"/>
              </a:lnSpc>
              <a:buNone/>
            </a:pPr>
            <a:r>
              <a:rPr lang="en-US" sz="1519" dirty="0">
                <a:solidFill>
                  <a:srgbClr val="F9EEE7"/>
                </a:solidFill>
                <a:latin typeface="Quattrocento" pitchFamily="34" charset="0"/>
                <a:ea typeface="Quattrocento" pitchFamily="34" charset="-122"/>
                <a:cs typeface="Quattrocento" pitchFamily="34" charset="-120"/>
              </a:rPr>
              <a:t>Integrate results to locate Industrial Sites</a:t>
            </a:r>
            <a:endParaRPr lang="en-US" sz="1519" dirty="0"/>
          </a:p>
        </p:txBody>
      </p:sp>
      <p:sp>
        <p:nvSpPr>
          <p:cNvPr id="18" name="Shape 16"/>
          <p:cNvSpPr/>
          <p:nvPr/>
        </p:nvSpPr>
        <p:spPr>
          <a:xfrm>
            <a:off x="7483971" y="5062895"/>
            <a:ext cx="675084" cy="24051"/>
          </a:xfrm>
          <a:prstGeom prst="rect">
            <a:avLst/>
          </a:prstGeom>
          <a:solidFill>
            <a:srgbClr val="EF9C82"/>
          </a:solidFill>
          <a:ln/>
        </p:spPr>
      </p:sp>
      <p:sp>
        <p:nvSpPr>
          <p:cNvPr id="19" name="Shape 17"/>
          <p:cNvSpPr/>
          <p:nvPr/>
        </p:nvSpPr>
        <p:spPr>
          <a:xfrm>
            <a:off x="7146429" y="4906208"/>
            <a:ext cx="337542" cy="337542"/>
          </a:xfrm>
          <a:prstGeom prst="roundRect">
            <a:avLst>
              <a:gd name="adj" fmla="val 17145"/>
            </a:avLst>
          </a:prstGeom>
          <a:solidFill>
            <a:srgbClr val="234A49"/>
          </a:solidFill>
          <a:ln/>
        </p:spPr>
        <p:txBody>
          <a:bodyPr/>
          <a:lstStyle/>
          <a:p>
            <a:r>
              <a:rPr lang="en-US" dirty="0" smtClean="0"/>
              <a:t>8</a:t>
            </a:r>
            <a:endParaRPr lang="en-IN" dirty="0"/>
          </a:p>
        </p:txBody>
      </p:sp>
      <p:sp>
        <p:nvSpPr>
          <p:cNvPr id="20" name="Text 18"/>
          <p:cNvSpPr/>
          <p:nvPr/>
        </p:nvSpPr>
        <p:spPr>
          <a:xfrm>
            <a:off x="8376166" y="4900255"/>
            <a:ext cx="2411254" cy="301347"/>
          </a:xfrm>
          <a:prstGeom prst="rect">
            <a:avLst/>
          </a:prstGeom>
          <a:noFill/>
          <a:ln/>
        </p:spPr>
        <p:txBody>
          <a:bodyPr wrap="none" rtlCol="0" anchor="t"/>
          <a:lstStyle/>
          <a:p>
            <a:pPr marL="0" indent="0" algn="l">
              <a:lnSpc>
                <a:spcPts val="2373"/>
              </a:lnSpc>
              <a:buNone/>
            </a:pPr>
            <a:r>
              <a:rPr lang="en-US" sz="1899" dirty="0">
                <a:solidFill>
                  <a:srgbClr val="FFD9BE"/>
                </a:solidFill>
                <a:latin typeface="Quattrocento" pitchFamily="34" charset="0"/>
                <a:ea typeface="Quattrocento" pitchFamily="34" charset="-122"/>
                <a:cs typeface="Quattrocento" pitchFamily="34" charset="-120"/>
              </a:rPr>
              <a:t>Vector Analysis</a:t>
            </a:r>
            <a:endParaRPr lang="en-US" sz="1899" dirty="0"/>
          </a:p>
        </p:txBody>
      </p:sp>
      <p:sp>
        <p:nvSpPr>
          <p:cNvPr id="21" name="Text 19"/>
          <p:cNvSpPr/>
          <p:nvPr/>
        </p:nvSpPr>
        <p:spPr>
          <a:xfrm>
            <a:off x="8376166" y="5317331"/>
            <a:ext cx="3251002" cy="925830"/>
          </a:xfrm>
          <a:prstGeom prst="rect">
            <a:avLst/>
          </a:prstGeom>
          <a:noFill/>
          <a:ln/>
        </p:spPr>
        <p:txBody>
          <a:bodyPr wrap="square" rtlCol="0" anchor="t"/>
          <a:lstStyle/>
          <a:p>
            <a:pPr marL="0" indent="0" algn="l">
              <a:lnSpc>
                <a:spcPts val="2430"/>
              </a:lnSpc>
              <a:buNone/>
            </a:pPr>
            <a:r>
              <a:rPr lang="en-US" sz="1519" dirty="0">
                <a:solidFill>
                  <a:srgbClr val="F9EEE7"/>
                </a:solidFill>
                <a:latin typeface="Quattrocento" pitchFamily="34" charset="0"/>
                <a:ea typeface="Quattrocento" pitchFamily="34" charset="-122"/>
                <a:cs typeface="Quattrocento" pitchFamily="34" charset="-120"/>
              </a:rPr>
              <a:t>Overlay datasets and conduct spatial analysis (e.g., Union ,Intersection, Difference ,Clip and Dissolve).</a:t>
            </a:r>
            <a:endParaRPr lang="en-US" sz="1519" dirty="0"/>
          </a:p>
        </p:txBody>
      </p:sp>
      <p:sp>
        <p:nvSpPr>
          <p:cNvPr id="22" name="Shape 20"/>
          <p:cNvSpPr/>
          <p:nvPr/>
        </p:nvSpPr>
        <p:spPr>
          <a:xfrm>
            <a:off x="6471345" y="6023610"/>
            <a:ext cx="675084" cy="24051"/>
          </a:xfrm>
          <a:prstGeom prst="rect">
            <a:avLst/>
          </a:prstGeom>
          <a:solidFill>
            <a:srgbClr val="EF9C82"/>
          </a:solidFill>
          <a:ln/>
        </p:spPr>
      </p:sp>
      <p:sp>
        <p:nvSpPr>
          <p:cNvPr id="23" name="Shape 21"/>
          <p:cNvSpPr/>
          <p:nvPr/>
        </p:nvSpPr>
        <p:spPr>
          <a:xfrm>
            <a:off x="7146429" y="5866924"/>
            <a:ext cx="337542" cy="337542"/>
          </a:xfrm>
          <a:prstGeom prst="roundRect">
            <a:avLst>
              <a:gd name="adj" fmla="val 17145"/>
            </a:avLst>
          </a:prstGeom>
          <a:solidFill>
            <a:srgbClr val="234A49"/>
          </a:solidFill>
          <a:ln/>
        </p:spPr>
        <p:txBody>
          <a:bodyPr/>
          <a:lstStyle/>
          <a:p>
            <a:r>
              <a:rPr lang="en-US" dirty="0" smtClean="0"/>
              <a:t>9</a:t>
            </a:r>
            <a:endParaRPr lang="en-IN" dirty="0"/>
          </a:p>
        </p:txBody>
      </p:sp>
      <p:sp>
        <p:nvSpPr>
          <p:cNvPr id="24" name="Text 22"/>
          <p:cNvSpPr/>
          <p:nvPr/>
        </p:nvSpPr>
        <p:spPr>
          <a:xfrm>
            <a:off x="3003233" y="5860971"/>
            <a:ext cx="3251002" cy="602694"/>
          </a:xfrm>
          <a:prstGeom prst="rect">
            <a:avLst/>
          </a:prstGeom>
          <a:noFill/>
          <a:ln/>
        </p:spPr>
        <p:txBody>
          <a:bodyPr wrap="square" rtlCol="0" anchor="t"/>
          <a:lstStyle/>
          <a:p>
            <a:pPr marL="0" indent="0" algn="r">
              <a:lnSpc>
                <a:spcPts val="2373"/>
              </a:lnSpc>
              <a:buNone/>
            </a:pPr>
            <a:r>
              <a:rPr lang="en-US" sz="1899" dirty="0">
                <a:solidFill>
                  <a:srgbClr val="FFD9BE"/>
                </a:solidFill>
                <a:latin typeface="Quattrocento" pitchFamily="34" charset="0"/>
                <a:ea typeface="Quattrocento" pitchFamily="34" charset="-122"/>
                <a:cs typeface="Quattrocento" pitchFamily="34" charset="-120"/>
              </a:rPr>
              <a:t>WebGIS Interface Developement</a:t>
            </a:r>
            <a:endParaRPr lang="en-US" sz="1899" dirty="0"/>
          </a:p>
        </p:txBody>
      </p:sp>
      <p:sp>
        <p:nvSpPr>
          <p:cNvPr id="25" name="Text 23"/>
          <p:cNvSpPr/>
          <p:nvPr/>
        </p:nvSpPr>
        <p:spPr>
          <a:xfrm>
            <a:off x="3003233" y="6579394"/>
            <a:ext cx="3251002" cy="925830"/>
          </a:xfrm>
          <a:prstGeom prst="rect">
            <a:avLst/>
          </a:prstGeom>
          <a:noFill/>
          <a:ln/>
        </p:spPr>
        <p:txBody>
          <a:bodyPr wrap="square" rtlCol="0" anchor="t"/>
          <a:lstStyle/>
          <a:p>
            <a:pPr marL="0" indent="0" algn="r">
              <a:lnSpc>
                <a:spcPts val="2430"/>
              </a:lnSpc>
              <a:buNone/>
            </a:pPr>
            <a:r>
              <a:rPr lang="en-US" sz="1519" dirty="0">
                <a:solidFill>
                  <a:srgbClr val="F9EEE7"/>
                </a:solidFill>
                <a:latin typeface="Quattrocento" pitchFamily="34" charset="0"/>
                <a:ea typeface="Quattrocento" pitchFamily="34" charset="-122"/>
                <a:cs typeface="Quattrocento" pitchFamily="34" charset="-120"/>
              </a:rPr>
              <a:t>Develop a web-based GIS interface for data visualization and user interaction</a:t>
            </a:r>
            <a:endParaRPr lang="en-US" sz="151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2348389" y="2157055"/>
            <a:ext cx="5554980" cy="694373"/>
          </a:xfrm>
          <a:prstGeom prst="rect">
            <a:avLst/>
          </a:prstGeom>
          <a:noFill/>
          <a:ln/>
        </p:spPr>
        <p:txBody>
          <a:bodyPr wrap="none" rtlCol="0" anchor="t"/>
          <a:lstStyle/>
          <a:p>
            <a:pPr marL="0" indent="0">
              <a:lnSpc>
                <a:spcPts val="5468"/>
              </a:lnSpc>
              <a:buNone/>
            </a:pPr>
            <a:r>
              <a:rPr lang="en-US" sz="4374" dirty="0">
                <a:solidFill>
                  <a:srgbClr val="FFD9BE"/>
                </a:solidFill>
                <a:latin typeface="Quattrocento" pitchFamily="34" charset="0"/>
                <a:ea typeface="Quattrocento" pitchFamily="34" charset="-122"/>
                <a:cs typeface="Quattrocento" pitchFamily="34" charset="-120"/>
              </a:rPr>
              <a:t>Criteria Used</a:t>
            </a:r>
            <a:endParaRPr lang="en-US" sz="4374" dirty="0"/>
          </a:p>
        </p:txBody>
      </p:sp>
      <p:sp>
        <p:nvSpPr>
          <p:cNvPr id="5" name="Text 3"/>
          <p:cNvSpPr/>
          <p:nvPr/>
        </p:nvSpPr>
        <p:spPr>
          <a:xfrm>
            <a:off x="2348389" y="3295769"/>
            <a:ext cx="993350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Away From Sea</a:t>
            </a:r>
            <a:endParaRPr lang="en-US" sz="1750" dirty="0"/>
          </a:p>
        </p:txBody>
      </p:sp>
      <p:sp>
        <p:nvSpPr>
          <p:cNvPr id="6" name="Text 4"/>
          <p:cNvSpPr/>
          <p:nvPr/>
        </p:nvSpPr>
        <p:spPr>
          <a:xfrm>
            <a:off x="2348389" y="3901083"/>
            <a:ext cx="993350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Away From Hospitals ,Tourism spots ,Colleges , Population</a:t>
            </a:r>
            <a:endParaRPr lang="en-US" sz="1750" dirty="0"/>
          </a:p>
        </p:txBody>
      </p:sp>
      <p:sp>
        <p:nvSpPr>
          <p:cNvPr id="7" name="Text 5"/>
          <p:cNvSpPr/>
          <p:nvPr/>
        </p:nvSpPr>
        <p:spPr>
          <a:xfrm>
            <a:off x="2348389" y="4506397"/>
            <a:ext cx="993350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Near to small water bodies ,Power Stations, Transportation </a:t>
            </a:r>
            <a:endParaRPr lang="en-US" sz="1750" dirty="0"/>
          </a:p>
        </p:txBody>
      </p:sp>
      <p:sp>
        <p:nvSpPr>
          <p:cNvPr id="8" name="Text 6"/>
          <p:cNvSpPr/>
          <p:nvPr/>
        </p:nvSpPr>
        <p:spPr>
          <a:xfrm>
            <a:off x="2348389" y="5111710"/>
            <a:ext cx="993350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Away From Vegetation , Shopping complexes</a:t>
            </a:r>
            <a:endParaRPr lang="en-US" sz="1750" dirty="0"/>
          </a:p>
        </p:txBody>
      </p:sp>
      <p:sp>
        <p:nvSpPr>
          <p:cNvPr id="9" name="Text 7"/>
          <p:cNvSpPr/>
          <p:nvPr/>
        </p:nvSpPr>
        <p:spPr>
          <a:xfrm>
            <a:off x="2348389" y="5717024"/>
            <a:ext cx="993350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Away From Topographic , Coastline and forests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32934"/>
          </a:xfrm>
          <a:prstGeom prst="rect">
            <a:avLst/>
          </a:prstGeom>
          <a:solidFill>
            <a:srgbClr val="123332"/>
          </a:solidFill>
          <a:ln/>
        </p:spPr>
      </p:sp>
      <p:sp>
        <p:nvSpPr>
          <p:cNvPr id="4" name="Text 2"/>
          <p:cNvSpPr/>
          <p:nvPr/>
        </p:nvSpPr>
        <p:spPr>
          <a:xfrm>
            <a:off x="2796064" y="555903"/>
            <a:ext cx="5381506" cy="631746"/>
          </a:xfrm>
          <a:prstGeom prst="rect">
            <a:avLst/>
          </a:prstGeom>
          <a:noFill/>
          <a:ln/>
        </p:spPr>
        <p:txBody>
          <a:bodyPr wrap="none" rtlCol="0" anchor="t"/>
          <a:lstStyle/>
          <a:p>
            <a:pPr marL="0" indent="0">
              <a:lnSpc>
                <a:spcPts val="4975"/>
              </a:lnSpc>
              <a:buNone/>
            </a:pPr>
            <a:r>
              <a:rPr lang="en-US" sz="3980" dirty="0">
                <a:solidFill>
                  <a:srgbClr val="FFD9BE"/>
                </a:solidFill>
                <a:latin typeface="Quattrocento" pitchFamily="34" charset="0"/>
                <a:ea typeface="Quattrocento" pitchFamily="34" charset="-122"/>
                <a:cs typeface="Quattrocento" pitchFamily="34" charset="-120"/>
              </a:rPr>
              <a:t>Individual Contribution</a:t>
            </a:r>
            <a:endParaRPr lang="en-US" sz="3980" dirty="0"/>
          </a:p>
        </p:txBody>
      </p:sp>
      <p:sp>
        <p:nvSpPr>
          <p:cNvPr id="5" name="Text 3"/>
          <p:cNvSpPr/>
          <p:nvPr/>
        </p:nvSpPr>
        <p:spPr>
          <a:xfrm>
            <a:off x="2796064" y="1591985"/>
            <a:ext cx="9038153" cy="323374"/>
          </a:xfrm>
          <a:prstGeom prst="rect">
            <a:avLst/>
          </a:prstGeom>
          <a:noFill/>
          <a:ln/>
        </p:spPr>
        <p:txBody>
          <a:bodyPr wrap="none" rtlCol="0" anchor="t"/>
          <a:lstStyle/>
          <a:p>
            <a:pPr marL="0" indent="0">
              <a:lnSpc>
                <a:spcPts val="2547"/>
              </a:lnSpc>
              <a:buNone/>
            </a:pPr>
            <a:r>
              <a:rPr lang="en-US" sz="1592" dirty="0">
                <a:solidFill>
                  <a:srgbClr val="F9EEE7"/>
                </a:solidFill>
                <a:latin typeface="Quattrocento" pitchFamily="34" charset="0"/>
                <a:ea typeface="Quattrocento" pitchFamily="34" charset="-122"/>
                <a:cs typeface="Quattrocento" pitchFamily="34" charset="-120"/>
              </a:rPr>
              <a:t>1. KONDETI VENKAT</a:t>
            </a:r>
            <a:endParaRPr lang="en-US" sz="1592" dirty="0"/>
          </a:p>
        </p:txBody>
      </p:sp>
      <p:pic>
        <p:nvPicPr>
          <p:cNvPr id="6" name="Image 0" descr="preencoded.png"/>
          <p:cNvPicPr>
            <a:picLocks noChangeAspect="1"/>
          </p:cNvPicPr>
          <p:nvPr/>
        </p:nvPicPr>
        <p:blipFill>
          <a:blip r:embed="rId3"/>
          <a:stretch>
            <a:fillRect/>
          </a:stretch>
        </p:blipFill>
        <p:spPr>
          <a:xfrm>
            <a:off x="2796064" y="2142768"/>
            <a:ext cx="7610475" cy="553426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31862"/>
          </a:xfrm>
          <a:prstGeom prst="rect">
            <a:avLst/>
          </a:prstGeom>
          <a:solidFill>
            <a:srgbClr val="123332"/>
          </a:solidFill>
          <a:ln/>
        </p:spPr>
      </p:sp>
      <p:sp>
        <p:nvSpPr>
          <p:cNvPr id="4" name="Text 2"/>
          <p:cNvSpPr/>
          <p:nvPr/>
        </p:nvSpPr>
        <p:spPr>
          <a:xfrm>
            <a:off x="2555558" y="585549"/>
            <a:ext cx="5668089" cy="665321"/>
          </a:xfrm>
          <a:prstGeom prst="rect">
            <a:avLst/>
          </a:prstGeom>
          <a:noFill/>
          <a:ln/>
        </p:spPr>
        <p:txBody>
          <a:bodyPr wrap="none" rtlCol="0" anchor="t"/>
          <a:lstStyle/>
          <a:p>
            <a:pPr marL="0" indent="0">
              <a:lnSpc>
                <a:spcPts val="5239"/>
              </a:lnSpc>
              <a:buNone/>
            </a:pPr>
            <a:r>
              <a:rPr lang="en-US" sz="4192" dirty="0">
                <a:solidFill>
                  <a:srgbClr val="FFD9BE"/>
                </a:solidFill>
                <a:latin typeface="Quattrocento" pitchFamily="34" charset="0"/>
                <a:ea typeface="Quattrocento" pitchFamily="34" charset="-122"/>
                <a:cs typeface="Quattrocento" pitchFamily="34" charset="-120"/>
              </a:rPr>
              <a:t>Individual Contribution</a:t>
            </a:r>
            <a:endParaRPr lang="en-US" sz="4192" dirty="0"/>
          </a:p>
        </p:txBody>
      </p:sp>
      <p:sp>
        <p:nvSpPr>
          <p:cNvPr id="5" name="Text 3"/>
          <p:cNvSpPr/>
          <p:nvPr/>
        </p:nvSpPr>
        <p:spPr>
          <a:xfrm>
            <a:off x="2555558" y="1676638"/>
            <a:ext cx="9519285" cy="340519"/>
          </a:xfrm>
          <a:prstGeom prst="rect">
            <a:avLst/>
          </a:prstGeom>
          <a:noFill/>
          <a:ln/>
        </p:spPr>
        <p:txBody>
          <a:bodyPr wrap="none" rtlCol="0" anchor="t"/>
          <a:lstStyle/>
          <a:p>
            <a:pPr marL="0" indent="0">
              <a:lnSpc>
                <a:spcPts val="2683"/>
              </a:lnSpc>
              <a:buNone/>
            </a:pPr>
            <a:r>
              <a:rPr lang="en-US" sz="1677" dirty="0">
                <a:solidFill>
                  <a:srgbClr val="F9EEE7"/>
                </a:solidFill>
                <a:latin typeface="Quattrocento" pitchFamily="34" charset="0"/>
                <a:ea typeface="Quattrocento" pitchFamily="34" charset="-122"/>
                <a:cs typeface="Quattrocento" pitchFamily="34" charset="-120"/>
              </a:rPr>
              <a:t>2. DIVVELA SUMANTH</a:t>
            </a:r>
            <a:endParaRPr lang="en-US" sz="1677" dirty="0"/>
          </a:p>
        </p:txBody>
      </p:sp>
      <p:pic>
        <p:nvPicPr>
          <p:cNvPr id="6" name="Image 0" descr="preencoded.png"/>
          <p:cNvPicPr>
            <a:picLocks noChangeAspect="1"/>
          </p:cNvPicPr>
          <p:nvPr/>
        </p:nvPicPr>
        <p:blipFill>
          <a:blip r:embed="rId3"/>
          <a:stretch>
            <a:fillRect/>
          </a:stretch>
        </p:blipFill>
        <p:spPr>
          <a:xfrm>
            <a:off x="2555558" y="2256592"/>
            <a:ext cx="8102918" cy="538972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2348389" y="913924"/>
            <a:ext cx="5915382" cy="694373"/>
          </a:xfrm>
          <a:prstGeom prst="rect">
            <a:avLst/>
          </a:prstGeom>
          <a:noFill/>
          <a:ln/>
        </p:spPr>
        <p:txBody>
          <a:bodyPr wrap="none" rtlCol="0" anchor="t"/>
          <a:lstStyle/>
          <a:p>
            <a:pPr marL="0" indent="0">
              <a:lnSpc>
                <a:spcPts val="5468"/>
              </a:lnSpc>
              <a:buNone/>
            </a:pPr>
            <a:r>
              <a:rPr lang="en-US" sz="4374" dirty="0">
                <a:solidFill>
                  <a:srgbClr val="FFD9BE"/>
                </a:solidFill>
                <a:latin typeface="Quattrocento" pitchFamily="34" charset="0"/>
                <a:ea typeface="Quattrocento" pitchFamily="34" charset="-122"/>
                <a:cs typeface="Quattrocento" pitchFamily="34" charset="-120"/>
              </a:rPr>
              <a:t>Individual Contribution</a:t>
            </a:r>
            <a:endParaRPr lang="en-US" sz="4374" dirty="0"/>
          </a:p>
        </p:txBody>
      </p:sp>
      <p:sp>
        <p:nvSpPr>
          <p:cNvPr id="5" name="Text 3"/>
          <p:cNvSpPr/>
          <p:nvPr/>
        </p:nvSpPr>
        <p:spPr>
          <a:xfrm>
            <a:off x="2348389" y="2052638"/>
            <a:ext cx="993350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3. PRAJWAL NAIK</a:t>
            </a:r>
            <a:endParaRPr lang="en-US" sz="1750" dirty="0"/>
          </a:p>
        </p:txBody>
      </p:sp>
      <p:pic>
        <p:nvPicPr>
          <p:cNvPr id="6" name="Image 0" descr="preencoded.png"/>
          <p:cNvPicPr>
            <a:picLocks noChangeAspect="1"/>
          </p:cNvPicPr>
          <p:nvPr/>
        </p:nvPicPr>
        <p:blipFill>
          <a:blip r:embed="rId3"/>
          <a:stretch>
            <a:fillRect/>
          </a:stretch>
        </p:blipFill>
        <p:spPr>
          <a:xfrm>
            <a:off x="2348389" y="2657951"/>
            <a:ext cx="7967901" cy="46577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sp>
        <p:nvSpPr>
          <p:cNvPr id="4" name="Text 2"/>
          <p:cNvSpPr/>
          <p:nvPr/>
        </p:nvSpPr>
        <p:spPr>
          <a:xfrm>
            <a:off x="2348389" y="1195149"/>
            <a:ext cx="5554980" cy="694373"/>
          </a:xfrm>
          <a:prstGeom prst="rect">
            <a:avLst/>
          </a:prstGeom>
          <a:noFill/>
          <a:ln/>
        </p:spPr>
        <p:txBody>
          <a:bodyPr wrap="none" rtlCol="0" anchor="t"/>
          <a:lstStyle/>
          <a:p>
            <a:pPr marL="0" indent="0">
              <a:lnSpc>
                <a:spcPts val="5468"/>
              </a:lnSpc>
              <a:buNone/>
            </a:pPr>
            <a:r>
              <a:rPr lang="en-US" sz="4374" dirty="0">
                <a:solidFill>
                  <a:srgbClr val="FFD9BE"/>
                </a:solidFill>
                <a:latin typeface="Quattrocento" pitchFamily="34" charset="0"/>
                <a:ea typeface="Quattrocento" pitchFamily="34" charset="-122"/>
                <a:cs typeface="Quattrocento" pitchFamily="34" charset="-120"/>
              </a:rPr>
              <a:t>Vector Layers</a:t>
            </a:r>
            <a:endParaRPr lang="en-US" sz="4374" dirty="0"/>
          </a:p>
        </p:txBody>
      </p:sp>
      <p:sp>
        <p:nvSpPr>
          <p:cNvPr id="5" name="Shape 3"/>
          <p:cNvSpPr/>
          <p:nvPr/>
        </p:nvSpPr>
        <p:spPr>
          <a:xfrm>
            <a:off x="2348389" y="2333863"/>
            <a:ext cx="3163014" cy="4700588"/>
          </a:xfrm>
          <a:prstGeom prst="roundRect">
            <a:avLst>
              <a:gd name="adj" fmla="val 2107"/>
            </a:avLst>
          </a:prstGeom>
          <a:solidFill>
            <a:srgbClr val="234A49"/>
          </a:solidFill>
          <a:ln/>
        </p:spPr>
      </p:sp>
      <p:sp>
        <p:nvSpPr>
          <p:cNvPr id="6" name="Text 4"/>
          <p:cNvSpPr/>
          <p:nvPr/>
        </p:nvSpPr>
        <p:spPr>
          <a:xfrm>
            <a:off x="2570559" y="2556034"/>
            <a:ext cx="2718673" cy="347186"/>
          </a:xfrm>
          <a:prstGeom prst="rect">
            <a:avLst/>
          </a:prstGeom>
          <a:noFill/>
          <a:ln/>
        </p:spPr>
        <p:txBody>
          <a:bodyPr wrap="none" rtlCol="0" anchor="t"/>
          <a:lstStyle/>
          <a:p>
            <a:pPr marL="0" indent="0">
              <a:lnSpc>
                <a:spcPts val="2734"/>
              </a:lnSpc>
              <a:buNone/>
            </a:pPr>
            <a:endParaRPr lang="en-US" sz="2187" dirty="0"/>
          </a:p>
        </p:txBody>
      </p:sp>
      <p:sp>
        <p:nvSpPr>
          <p:cNvPr id="7" name="Text 5"/>
          <p:cNvSpPr/>
          <p:nvPr/>
        </p:nvSpPr>
        <p:spPr>
          <a:xfrm>
            <a:off x="2570559" y="3036451"/>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Colleges</a:t>
            </a:r>
            <a:endParaRPr lang="en-US" sz="1750" dirty="0"/>
          </a:p>
        </p:txBody>
      </p:sp>
      <p:sp>
        <p:nvSpPr>
          <p:cNvPr id="8" name="Text 6"/>
          <p:cNvSpPr/>
          <p:nvPr/>
        </p:nvSpPr>
        <p:spPr>
          <a:xfrm>
            <a:off x="2570559" y="3525083"/>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Industries </a:t>
            </a:r>
            <a:endParaRPr lang="en-US" sz="1750" dirty="0"/>
          </a:p>
        </p:txBody>
      </p:sp>
      <p:sp>
        <p:nvSpPr>
          <p:cNvPr id="9" name="Text 7"/>
          <p:cNvSpPr/>
          <p:nvPr/>
        </p:nvSpPr>
        <p:spPr>
          <a:xfrm>
            <a:off x="2570559" y="4013716"/>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Forest</a:t>
            </a:r>
            <a:endParaRPr lang="en-US" sz="1750" dirty="0"/>
          </a:p>
        </p:txBody>
      </p:sp>
      <p:sp>
        <p:nvSpPr>
          <p:cNvPr id="10" name="Text 8"/>
          <p:cNvSpPr/>
          <p:nvPr/>
        </p:nvSpPr>
        <p:spPr>
          <a:xfrm>
            <a:off x="2570559" y="4502348"/>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Topographic layer</a:t>
            </a:r>
            <a:endParaRPr lang="en-US" sz="1750" dirty="0"/>
          </a:p>
        </p:txBody>
      </p:sp>
      <p:sp>
        <p:nvSpPr>
          <p:cNvPr id="11" name="Text 9"/>
          <p:cNvSpPr/>
          <p:nvPr/>
        </p:nvSpPr>
        <p:spPr>
          <a:xfrm>
            <a:off x="2570559" y="4990981"/>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Power station</a:t>
            </a:r>
            <a:endParaRPr lang="en-US" sz="1750" dirty="0"/>
          </a:p>
        </p:txBody>
      </p:sp>
      <p:sp>
        <p:nvSpPr>
          <p:cNvPr id="12" name="Text 10"/>
          <p:cNvSpPr/>
          <p:nvPr/>
        </p:nvSpPr>
        <p:spPr>
          <a:xfrm>
            <a:off x="2570559" y="5479613"/>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Transport airways</a:t>
            </a:r>
            <a:endParaRPr lang="en-US" sz="1750" dirty="0"/>
          </a:p>
        </p:txBody>
      </p:sp>
      <p:sp>
        <p:nvSpPr>
          <p:cNvPr id="13" name="Text 11"/>
          <p:cNvSpPr/>
          <p:nvPr/>
        </p:nvSpPr>
        <p:spPr>
          <a:xfrm>
            <a:off x="2570559" y="5968246"/>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Area Layer</a:t>
            </a:r>
            <a:endParaRPr lang="en-US" sz="1750" dirty="0"/>
          </a:p>
        </p:txBody>
      </p:sp>
      <p:sp>
        <p:nvSpPr>
          <p:cNvPr id="14" name="Shape 12"/>
          <p:cNvSpPr/>
          <p:nvPr/>
        </p:nvSpPr>
        <p:spPr>
          <a:xfrm>
            <a:off x="5733574" y="2333863"/>
            <a:ext cx="3163014" cy="4700588"/>
          </a:xfrm>
          <a:prstGeom prst="roundRect">
            <a:avLst>
              <a:gd name="adj" fmla="val 2107"/>
            </a:avLst>
          </a:prstGeom>
          <a:solidFill>
            <a:srgbClr val="234A49"/>
          </a:solidFill>
          <a:ln/>
        </p:spPr>
      </p:sp>
      <p:sp>
        <p:nvSpPr>
          <p:cNvPr id="15" name="Text 13"/>
          <p:cNvSpPr/>
          <p:nvPr/>
        </p:nvSpPr>
        <p:spPr>
          <a:xfrm>
            <a:off x="5955744" y="2556034"/>
            <a:ext cx="2718673" cy="347186"/>
          </a:xfrm>
          <a:prstGeom prst="rect">
            <a:avLst/>
          </a:prstGeom>
          <a:noFill/>
          <a:ln/>
        </p:spPr>
        <p:txBody>
          <a:bodyPr wrap="none" rtlCol="0" anchor="t"/>
          <a:lstStyle/>
          <a:p>
            <a:pPr marL="0" indent="0">
              <a:lnSpc>
                <a:spcPts val="2734"/>
              </a:lnSpc>
              <a:buNone/>
            </a:pPr>
            <a:endParaRPr lang="en-US" sz="2187" dirty="0"/>
          </a:p>
        </p:txBody>
      </p:sp>
      <p:sp>
        <p:nvSpPr>
          <p:cNvPr id="16" name="Text 14"/>
          <p:cNvSpPr/>
          <p:nvPr/>
        </p:nvSpPr>
        <p:spPr>
          <a:xfrm>
            <a:off x="5955744" y="3036451"/>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Coastline </a:t>
            </a:r>
            <a:endParaRPr lang="en-US" sz="1750" dirty="0"/>
          </a:p>
        </p:txBody>
      </p:sp>
      <p:sp>
        <p:nvSpPr>
          <p:cNvPr id="17" name="Text 15"/>
          <p:cNvSpPr/>
          <p:nvPr/>
        </p:nvSpPr>
        <p:spPr>
          <a:xfrm>
            <a:off x="5955744" y="3525083"/>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Transport roadways </a:t>
            </a:r>
            <a:endParaRPr lang="en-US" sz="1750" dirty="0"/>
          </a:p>
        </p:txBody>
      </p:sp>
      <p:sp>
        <p:nvSpPr>
          <p:cNvPr id="18" name="Text 16"/>
          <p:cNvSpPr/>
          <p:nvPr/>
        </p:nvSpPr>
        <p:spPr>
          <a:xfrm>
            <a:off x="5955744" y="4013716"/>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Empty Land </a:t>
            </a:r>
            <a:endParaRPr lang="en-US" sz="1750" dirty="0"/>
          </a:p>
        </p:txBody>
      </p:sp>
      <p:sp>
        <p:nvSpPr>
          <p:cNvPr id="19" name="Text 17"/>
          <p:cNvSpPr/>
          <p:nvPr/>
        </p:nvSpPr>
        <p:spPr>
          <a:xfrm>
            <a:off x="5955744" y="4502348"/>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Hospitals </a:t>
            </a:r>
            <a:endParaRPr lang="en-US" sz="1750" dirty="0"/>
          </a:p>
        </p:txBody>
      </p:sp>
      <p:sp>
        <p:nvSpPr>
          <p:cNvPr id="20" name="Text 18"/>
          <p:cNvSpPr/>
          <p:nvPr/>
        </p:nvSpPr>
        <p:spPr>
          <a:xfrm>
            <a:off x="5955744" y="4990981"/>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Shopping complex </a:t>
            </a:r>
            <a:endParaRPr lang="en-US" sz="1750" dirty="0"/>
          </a:p>
        </p:txBody>
      </p:sp>
      <p:sp>
        <p:nvSpPr>
          <p:cNvPr id="21" name="Text 19"/>
          <p:cNvSpPr/>
          <p:nvPr/>
        </p:nvSpPr>
        <p:spPr>
          <a:xfrm>
            <a:off x="5955744" y="5479613"/>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Water bodies </a:t>
            </a:r>
            <a:endParaRPr lang="en-US" sz="1750" dirty="0"/>
          </a:p>
        </p:txBody>
      </p:sp>
      <p:sp>
        <p:nvSpPr>
          <p:cNvPr id="22" name="Text 20"/>
          <p:cNvSpPr/>
          <p:nvPr/>
        </p:nvSpPr>
        <p:spPr>
          <a:xfrm>
            <a:off x="5955744" y="5968246"/>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Tourism layer</a:t>
            </a:r>
            <a:endParaRPr lang="en-US" sz="1750" dirty="0"/>
          </a:p>
        </p:txBody>
      </p:sp>
      <p:sp>
        <p:nvSpPr>
          <p:cNvPr id="23" name="Text 21"/>
          <p:cNvSpPr/>
          <p:nvPr/>
        </p:nvSpPr>
        <p:spPr>
          <a:xfrm>
            <a:off x="5955744" y="6456878"/>
            <a:ext cx="2718673" cy="355402"/>
          </a:xfrm>
          <a:prstGeom prst="rect">
            <a:avLst/>
          </a:prstGeom>
          <a:noFill/>
          <a:ln/>
        </p:spPr>
        <p:txBody>
          <a:bodyPr wrap="none" rtlCol="0" anchor="t"/>
          <a:lstStyle/>
          <a:p>
            <a:pPr marL="0" indent="0">
              <a:lnSpc>
                <a:spcPts val="2799"/>
              </a:lnSpc>
              <a:buNone/>
            </a:pPr>
            <a:endParaRPr lang="en-US" sz="1750" dirty="0"/>
          </a:p>
        </p:txBody>
      </p:sp>
      <p:sp>
        <p:nvSpPr>
          <p:cNvPr id="24" name="Shape 22"/>
          <p:cNvSpPr/>
          <p:nvPr/>
        </p:nvSpPr>
        <p:spPr>
          <a:xfrm>
            <a:off x="9118759" y="2333863"/>
            <a:ext cx="3163014" cy="4700588"/>
          </a:xfrm>
          <a:prstGeom prst="roundRect">
            <a:avLst>
              <a:gd name="adj" fmla="val 2107"/>
            </a:avLst>
          </a:prstGeom>
          <a:solidFill>
            <a:srgbClr val="234A49"/>
          </a:solidFill>
          <a:ln/>
        </p:spPr>
      </p:sp>
      <p:sp>
        <p:nvSpPr>
          <p:cNvPr id="25" name="Text 23"/>
          <p:cNvSpPr/>
          <p:nvPr/>
        </p:nvSpPr>
        <p:spPr>
          <a:xfrm>
            <a:off x="9340929" y="2556034"/>
            <a:ext cx="2718673" cy="347186"/>
          </a:xfrm>
          <a:prstGeom prst="rect">
            <a:avLst/>
          </a:prstGeom>
          <a:noFill/>
          <a:ln/>
        </p:spPr>
        <p:txBody>
          <a:bodyPr wrap="none" rtlCol="0" anchor="t"/>
          <a:lstStyle/>
          <a:p>
            <a:pPr marL="0" indent="0">
              <a:lnSpc>
                <a:spcPts val="2734"/>
              </a:lnSpc>
              <a:buNone/>
            </a:pPr>
            <a:endParaRPr lang="en-US" sz="2187" dirty="0"/>
          </a:p>
        </p:txBody>
      </p:sp>
      <p:sp>
        <p:nvSpPr>
          <p:cNvPr id="26" name="Text 24"/>
          <p:cNvSpPr/>
          <p:nvPr/>
        </p:nvSpPr>
        <p:spPr>
          <a:xfrm>
            <a:off x="9340929" y="3036451"/>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Connecting road</a:t>
            </a:r>
            <a:endParaRPr lang="en-US" sz="1750" dirty="0"/>
          </a:p>
        </p:txBody>
      </p:sp>
      <p:sp>
        <p:nvSpPr>
          <p:cNvPr id="27" name="Text 25"/>
          <p:cNvSpPr/>
          <p:nvPr/>
        </p:nvSpPr>
        <p:spPr>
          <a:xfrm>
            <a:off x="9340929" y="3525083"/>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Reservoir</a:t>
            </a:r>
            <a:endParaRPr lang="en-US" sz="1750" dirty="0"/>
          </a:p>
        </p:txBody>
      </p:sp>
      <p:sp>
        <p:nvSpPr>
          <p:cNvPr id="28" name="Text 26"/>
          <p:cNvSpPr/>
          <p:nvPr/>
        </p:nvSpPr>
        <p:spPr>
          <a:xfrm>
            <a:off x="9340929" y="4013716"/>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Sea</a:t>
            </a:r>
            <a:endParaRPr lang="en-US" sz="1750" dirty="0"/>
          </a:p>
        </p:txBody>
      </p:sp>
      <p:sp>
        <p:nvSpPr>
          <p:cNvPr id="29" name="Text 27"/>
          <p:cNvSpPr/>
          <p:nvPr/>
        </p:nvSpPr>
        <p:spPr>
          <a:xfrm>
            <a:off x="9340929" y="4502348"/>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Transportation Navy</a:t>
            </a:r>
            <a:endParaRPr lang="en-US" sz="1750" dirty="0"/>
          </a:p>
        </p:txBody>
      </p:sp>
      <p:sp>
        <p:nvSpPr>
          <p:cNvPr id="30" name="Text 28"/>
          <p:cNvSpPr/>
          <p:nvPr/>
        </p:nvSpPr>
        <p:spPr>
          <a:xfrm>
            <a:off x="9340929" y="4990981"/>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Population</a:t>
            </a:r>
            <a:endParaRPr lang="en-US" sz="1750" dirty="0"/>
          </a:p>
        </p:txBody>
      </p:sp>
      <p:sp>
        <p:nvSpPr>
          <p:cNvPr id="31" name="Text 29"/>
          <p:cNvSpPr/>
          <p:nvPr/>
        </p:nvSpPr>
        <p:spPr>
          <a:xfrm>
            <a:off x="9340929" y="5479613"/>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Restaurants</a:t>
            </a:r>
            <a:endParaRPr lang="en-US" sz="1750" dirty="0"/>
          </a:p>
        </p:txBody>
      </p:sp>
      <p:sp>
        <p:nvSpPr>
          <p:cNvPr id="32" name="Text 30"/>
          <p:cNvSpPr/>
          <p:nvPr/>
        </p:nvSpPr>
        <p:spPr>
          <a:xfrm>
            <a:off x="9340929" y="5968246"/>
            <a:ext cx="2718673" cy="355402"/>
          </a:xfrm>
          <a:prstGeom prst="rect">
            <a:avLst/>
          </a:prstGeom>
          <a:noFill/>
          <a:ln/>
        </p:spPr>
        <p:txBody>
          <a:bodyPr wrap="none" rtlCol="0" anchor="t"/>
          <a:lstStyle/>
          <a:p>
            <a:pPr marL="0" indent="0">
              <a:lnSpc>
                <a:spcPts val="2799"/>
              </a:lnSpc>
              <a:buNone/>
            </a:pPr>
            <a:r>
              <a:rPr lang="en-US" sz="1750" dirty="0">
                <a:solidFill>
                  <a:srgbClr val="F9EEE7"/>
                </a:solidFill>
                <a:latin typeface="Quattrocento" pitchFamily="34" charset="0"/>
                <a:ea typeface="Quattrocento" pitchFamily="34" charset="-122"/>
                <a:cs typeface="Quattrocento" pitchFamily="34" charset="-120"/>
              </a:rPr>
              <a:t>Vegetation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454</Words>
  <Application>Microsoft Office PowerPoint</Application>
  <PresentationFormat>Custom</PresentationFormat>
  <Paragraphs>99</Paragraphs>
  <Slides>15</Slides>
  <Notes>15</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Admin</cp:lastModifiedBy>
  <cp:revision>3</cp:revision>
  <dcterms:created xsi:type="dcterms:W3CDTF">2024-04-15T18:13:31Z</dcterms:created>
  <dcterms:modified xsi:type="dcterms:W3CDTF">2024-04-15T18:25:57Z</dcterms:modified>
</cp:coreProperties>
</file>